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85" r:id="rId5"/>
    <p:sldId id="286" r:id="rId6"/>
    <p:sldId id="287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8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50180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018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5018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501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C1D1BDBF-EA96-418A-B91E-BDF82ACF90B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01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22120-AAE6-468E-AF54-6DD38F7B12C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99FC5-927D-4F1C-B8D9-3A9E31E5E7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D1D5F-8225-475E-AAF2-8CC0801606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DDA24-1E4E-4A8C-B02B-02E469AB33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BF3A7-C81B-445E-8491-3F01CABBCE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827A8-A82F-4582-B720-C8232074749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16691-BD10-466B-B567-A1163654ABB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D35C9-6E12-4016-A5B4-A4D1F0F4B5F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DA29A-CF5D-4284-9365-86341DDFFA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894C2-20F8-4603-8216-024F1F0026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915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4915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915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4916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4916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07BA2-800D-4E77-8412-129B72AF13D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371600" y="2438400"/>
            <a:ext cx="5867400" cy="2209800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Chapters 1,2 &amp; 3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/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“Hay” Textbook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295400"/>
            <a:ext cx="2590800" cy="835025"/>
          </a:xfrm>
        </p:spPr>
        <p:txBody>
          <a:bodyPr/>
          <a:lstStyle/>
          <a:p>
            <a:r>
              <a:rPr lang="en-US" sz="5400" b="1" i="1">
                <a:solidFill>
                  <a:schemeClr val="bg2"/>
                </a:solidFill>
              </a:rPr>
              <a:t>CE 533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487613"/>
            <a:ext cx="7693025" cy="35702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Traffic </a:t>
            </a:r>
            <a:r>
              <a:rPr lang="en-US" dirty="0"/>
              <a:t>and Marketing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RR must sell Transportation – value added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Shipper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487613"/>
            <a:ext cx="7693025" cy="3570287"/>
          </a:xfrm>
        </p:spPr>
        <p:txBody>
          <a:bodyPr/>
          <a:lstStyle/>
          <a:p>
            <a:pPr lvl="1"/>
            <a:r>
              <a:rPr lang="en-US" dirty="0" smtClean="0"/>
              <a:t>Traffic </a:t>
            </a:r>
            <a:r>
              <a:rPr lang="en-US" dirty="0"/>
              <a:t>Department Must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Obtain (Solicit Traffic)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Negotiate and Set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Chapter 3 – Revenues and </a:t>
            </a:r>
            <a:r>
              <a:rPr lang="en-US" b="0" dirty="0" smtClean="0"/>
              <a:t>Costs (Expenses)</a:t>
            </a:r>
            <a:endParaRPr lang="en-US" b="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4495800" cy="4572000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dirty="0" smtClean="0"/>
              <a:t>Profit = OR – (CE + OE)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Operating Revenues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Practically all from freight</a:t>
            </a:r>
          </a:p>
        </p:txBody>
      </p:sp>
      <p:pic>
        <p:nvPicPr>
          <p:cNvPr id="10242" name="Picture 2" descr="http://t0.gstatic.com/images?q=tbn:ANd9GcRoHcCsHIG5cL33P9Pxd-UyeUIw5yW9H8szYxaQj9vh2yTHmN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19400"/>
            <a:ext cx="2619375" cy="17430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5257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E/R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 Expenses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Investment/Profit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Fixed Assets/Equipment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Write Off/Reduction of Value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Depreciation and Renewals</a:t>
            </a:r>
            <a:endParaRPr lang="en-US" dirty="0"/>
          </a:p>
        </p:txBody>
      </p:sp>
      <p:pic>
        <p:nvPicPr>
          <p:cNvPr id="9222" name="Picture 6" descr="http://t3.gstatic.com/images?q=tbn:ANd9GcTqQiCpHClN1Wsb-nXClsNlDqZ12ItQwN0Na1IkmM0jfv5CSxG4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971800"/>
            <a:ext cx="1800225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Revenues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Practically all from Freight</a:t>
            </a:r>
          </a:p>
          <a:p>
            <a:endParaRPr lang="en-US" dirty="0"/>
          </a:p>
          <a:p>
            <a:r>
              <a:rPr lang="en-US" dirty="0" smtClean="0"/>
              <a:t>Amtrak and Commuter Rail</a:t>
            </a:r>
          </a:p>
          <a:p>
            <a:endParaRPr lang="en-US" dirty="0"/>
          </a:p>
          <a:p>
            <a:r>
              <a:rPr lang="en-US" dirty="0" smtClean="0"/>
              <a:t>Sell of Assets</a:t>
            </a:r>
          </a:p>
          <a:p>
            <a:endParaRPr lang="en-US" dirty="0"/>
          </a:p>
          <a:p>
            <a:r>
              <a:rPr lang="en-US" dirty="0" smtClean="0"/>
              <a:t>Royalties</a:t>
            </a:r>
            <a:endParaRPr lang="en-US" dirty="0"/>
          </a:p>
        </p:txBody>
      </p:sp>
      <p:pic>
        <p:nvPicPr>
          <p:cNvPr id="32770" name="Picture 2" descr="http://t1.gstatic.com/images?q=tbn:ANd9GcTE1YmqKiDG4hNda66CeyOITI06ZJ_pfENSgr7OS9vsGP4DyFvL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800600"/>
            <a:ext cx="2657475" cy="1714500"/>
          </a:xfrm>
          <a:prstGeom prst="rect">
            <a:avLst/>
          </a:prstGeom>
          <a:noFill/>
        </p:spPr>
      </p:pic>
      <p:pic>
        <p:nvPicPr>
          <p:cNvPr id="32772" name="Picture 4" descr="http://t3.gstatic.com/images?q=tbn:ANd9GcQnwdfnZSaefK3T8pFJOxG3WH_HpcbRZx_7rUbxR2UmHL23AA-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90800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Expenses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dirty="0"/>
              <a:t>Continuing Costs</a:t>
            </a:r>
          </a:p>
          <a:p>
            <a:pPr lvl="1"/>
            <a:r>
              <a:rPr lang="en-US" dirty="0"/>
              <a:t>Way &amp; Structures</a:t>
            </a:r>
          </a:p>
          <a:p>
            <a:pPr lvl="1"/>
            <a:r>
              <a:rPr lang="en-US" dirty="0"/>
              <a:t>Equipment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General &amp; Administration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Direct &amp; Indirect </a:t>
            </a:r>
          </a:p>
        </p:txBody>
      </p:sp>
      <p:pic>
        <p:nvPicPr>
          <p:cNvPr id="8194" name="Picture 2" descr="http://t3.gstatic.com/images?q=tbn:ANd9GcRPnpTrTL3RIDIGEbgAKYU2E4phrv5nenISbtAfiWiFvH6KdE3K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743200"/>
            <a:ext cx="3051926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487613"/>
            <a:ext cx="8305800" cy="4370387"/>
          </a:xfrm>
        </p:spPr>
        <p:txBody>
          <a:bodyPr/>
          <a:lstStyle/>
          <a:p>
            <a:pPr>
              <a:buNone/>
            </a:pPr>
            <a:r>
              <a:rPr lang="en-US" dirty="0"/>
              <a:t>GTM</a:t>
            </a:r>
          </a:p>
          <a:p>
            <a:pPr>
              <a:buNone/>
            </a:pPr>
            <a:r>
              <a:rPr lang="en-US" dirty="0"/>
              <a:t>RTM</a:t>
            </a:r>
          </a:p>
          <a:p>
            <a:pPr>
              <a:buNone/>
            </a:pPr>
            <a:r>
              <a:rPr lang="en-US" dirty="0"/>
              <a:t>Costs per 1000 GTM</a:t>
            </a:r>
          </a:p>
          <a:p>
            <a:pPr>
              <a:buNone/>
            </a:pPr>
            <a:r>
              <a:rPr lang="en-US" dirty="0"/>
              <a:t>Costs per 1000 RTM </a:t>
            </a:r>
          </a:p>
          <a:p>
            <a:pPr>
              <a:buNone/>
            </a:pPr>
            <a:r>
              <a:rPr lang="en-US" dirty="0"/>
              <a:t>Train Mile</a:t>
            </a:r>
          </a:p>
          <a:p>
            <a:pPr>
              <a:buNone/>
            </a:pPr>
            <a:r>
              <a:rPr lang="en-US" dirty="0"/>
              <a:t>Costs per Train Mile</a:t>
            </a:r>
          </a:p>
          <a:p>
            <a:pPr>
              <a:buNone/>
            </a:pPr>
            <a:r>
              <a:rPr lang="en-US" dirty="0"/>
              <a:t>Costs per Track Mile Maintained</a:t>
            </a:r>
          </a:p>
          <a:p>
            <a:endParaRPr lang="en-US" dirty="0"/>
          </a:p>
        </p:txBody>
      </p:sp>
      <p:sp>
        <p:nvSpPr>
          <p:cNvPr id="19459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Costs and Statistics</a:t>
            </a:r>
          </a:p>
        </p:txBody>
      </p:sp>
      <p:pic>
        <p:nvPicPr>
          <p:cNvPr id="7170" name="Picture 2" descr="http://t3.gstatic.com/images?q=tbn:ANd9GcS5XCCbloVxFs7S2Ek8pdQxE6brU6EBFp6WgRsArE19zp7LVy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43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487613"/>
            <a:ext cx="7693025" cy="3570287"/>
          </a:xfrm>
        </p:spPr>
        <p:txBody>
          <a:bodyPr/>
          <a:lstStyle/>
          <a:p>
            <a:pPr>
              <a:buNone/>
            </a:pPr>
            <a:r>
              <a:rPr lang="en-US" dirty="0"/>
              <a:t>Operating Ratio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Unit Costs vs. Traffic Volume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810000" y="2286000"/>
          <a:ext cx="2057400" cy="947738"/>
        </p:xfrm>
        <a:graphic>
          <a:graphicData uri="http://schemas.openxmlformats.org/presentationml/2006/ole">
            <p:oleObj spid="_x0000_s3074" name="Equation" r:id="rId3" imgW="850531" imgH="393529" progId="Equation.3">
              <p:embed/>
            </p:oleObj>
          </a:graphicData>
        </a:graphic>
      </p:graphicFrame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095750"/>
            <a:ext cx="5057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01000" cy="1219200"/>
          </a:xfrm>
        </p:spPr>
        <p:txBody>
          <a:bodyPr/>
          <a:lstStyle/>
          <a:p>
            <a:r>
              <a:rPr lang="en-US" b="0" dirty="0"/>
              <a:t>Chapter 1 – The Railroad Industry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Why are Railroads Built?</a:t>
            </a:r>
          </a:p>
          <a:p>
            <a:r>
              <a:rPr lang="en-US" sz="3200" dirty="0" smtClean="0"/>
              <a:t>Early Concepts</a:t>
            </a:r>
          </a:p>
          <a:p>
            <a:pPr lvl="1"/>
            <a:r>
              <a:rPr lang="en-US" sz="2800" dirty="0" smtClean="0"/>
              <a:t>Europe/Asia—military</a:t>
            </a:r>
          </a:p>
          <a:p>
            <a:pPr lvl="1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                  —public </a:t>
            </a:r>
            <a:endParaRPr lang="en-US" dirty="0"/>
          </a:p>
          <a:p>
            <a:pPr lvl="1"/>
            <a:r>
              <a:rPr lang="en-US" sz="2800" dirty="0" smtClean="0"/>
              <a:t>U.S.—develop and profit </a:t>
            </a:r>
            <a:r>
              <a:rPr lang="en-US" sz="2800" dirty="0" smtClean="0"/>
              <a:t>but risk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     </a:t>
            </a:r>
            <a:r>
              <a:rPr lang="en-US" sz="2800" dirty="0" smtClean="0"/>
              <a:t>—private</a:t>
            </a:r>
            <a:endParaRPr lang="en-US" sz="2800" dirty="0" smtClean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694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Today’s Concepts</a:t>
            </a:r>
          </a:p>
          <a:p>
            <a:r>
              <a:rPr lang="en-US" dirty="0" smtClean="0"/>
              <a:t>U.S.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1910 growth</a:t>
            </a:r>
          </a:p>
          <a:p>
            <a:r>
              <a:rPr lang="en-US" dirty="0" smtClean="0"/>
              <a:t>1910 – 1950 </a:t>
            </a:r>
            <a:r>
              <a:rPr lang="en-US" dirty="0" err="1" smtClean="0"/>
              <a:t>stagnent</a:t>
            </a:r>
            <a:endParaRPr lang="en-US" dirty="0" smtClean="0"/>
          </a:p>
          <a:p>
            <a:r>
              <a:rPr lang="en-US" dirty="0" smtClean="0"/>
              <a:t>1950 – 2000 </a:t>
            </a:r>
            <a:r>
              <a:rPr lang="en-US" dirty="0" err="1" smtClean="0"/>
              <a:t>retrencement</a:t>
            </a:r>
            <a:endParaRPr lang="en-US" dirty="0" smtClean="0"/>
          </a:p>
          <a:p>
            <a:r>
              <a:rPr lang="en-US" dirty="0" smtClean="0"/>
              <a:t>2000 – </a:t>
            </a:r>
            <a:r>
              <a:rPr lang="en-US" dirty="0" smtClean="0"/>
              <a:t>  ?    growth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C:\Documents and Settings\Nithin Agarwal\Desktop\Editted\Editted\untitled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33400"/>
            <a:ext cx="367377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Concepts (</a:t>
            </a:r>
            <a:r>
              <a:rPr lang="en-US" dirty="0" err="1" smtClean="0"/>
              <a:t>Cond’t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Capacity Improvements</a:t>
            </a:r>
          </a:p>
          <a:p>
            <a:endParaRPr lang="en-US" dirty="0" smtClean="0"/>
          </a:p>
          <a:p>
            <a:r>
              <a:rPr lang="en-US" dirty="0" smtClean="0"/>
              <a:t>Access New </a:t>
            </a:r>
            <a:r>
              <a:rPr lang="en-US" dirty="0" smtClean="0"/>
              <a:t>Sources </a:t>
            </a:r>
            <a:r>
              <a:rPr lang="en-US" dirty="0" smtClean="0"/>
              <a:t>(Power River)</a:t>
            </a:r>
          </a:p>
          <a:p>
            <a:endParaRPr lang="en-US" dirty="0" smtClean="0"/>
          </a:p>
          <a:p>
            <a:r>
              <a:rPr lang="en-US" dirty="0" smtClean="0"/>
              <a:t>Urban Passenger</a:t>
            </a:r>
          </a:p>
          <a:p>
            <a:endParaRPr lang="en-US" dirty="0" smtClean="0"/>
          </a:p>
          <a:p>
            <a:r>
              <a:rPr lang="en-US" dirty="0" smtClean="0"/>
              <a:t>High-Speed Passenger </a:t>
            </a:r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4" name="Picture 4" descr="13"/>
          <p:cNvPicPr>
            <a:picLocks noChangeAspect="1" noChangeArrowheads="1"/>
          </p:cNvPicPr>
          <p:nvPr/>
        </p:nvPicPr>
        <p:blipFill>
          <a:blip r:embed="rId2" cstate="print"/>
          <a:srcRect r="662" b="1639"/>
          <a:stretch>
            <a:fillRect/>
          </a:stretch>
        </p:blipFill>
        <p:spPr bwMode="auto">
          <a:xfrm>
            <a:off x="6477000" y="1828800"/>
            <a:ext cx="2438400" cy="1625600"/>
          </a:xfrm>
          <a:prstGeom prst="rect">
            <a:avLst/>
          </a:prstGeom>
          <a:noFill/>
        </p:spPr>
      </p:pic>
      <p:pic>
        <p:nvPicPr>
          <p:cNvPr id="5" name="Picture 5" descr="pd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343400"/>
            <a:ext cx="3276600" cy="233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Service Function</a:t>
            </a:r>
          </a:p>
          <a:p>
            <a:endParaRPr lang="en-US" dirty="0"/>
          </a:p>
          <a:p>
            <a:r>
              <a:rPr lang="en-US" dirty="0" smtClean="0"/>
              <a:t>Essential Economy and Security</a:t>
            </a:r>
          </a:p>
          <a:p>
            <a:endParaRPr lang="en-US" dirty="0"/>
          </a:p>
          <a:p>
            <a:r>
              <a:rPr lang="en-US" dirty="0" smtClean="0"/>
              <a:t>Public Support</a:t>
            </a:r>
          </a:p>
          <a:p>
            <a:endParaRPr lang="en-US" dirty="0"/>
          </a:p>
          <a:p>
            <a:r>
              <a:rPr lang="en-US" dirty="0" smtClean="0"/>
              <a:t>Profit/Costs</a:t>
            </a:r>
            <a:endParaRPr lang="en-US" dirty="0"/>
          </a:p>
        </p:txBody>
      </p:sp>
      <p:pic>
        <p:nvPicPr>
          <p:cNvPr id="5122" name="Picture 2" descr="http://news-libraries.mit.edu/blog/wp-content/uploads/2008/01/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Railroad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</a:p>
          <a:p>
            <a:endParaRPr lang="en-US" dirty="0"/>
          </a:p>
          <a:p>
            <a:r>
              <a:rPr lang="en-US" dirty="0" smtClean="0"/>
              <a:t>Regional</a:t>
            </a:r>
          </a:p>
          <a:p>
            <a:endParaRPr lang="en-US" dirty="0" smtClean="0"/>
          </a:p>
          <a:p>
            <a:r>
              <a:rPr lang="en-US" dirty="0" smtClean="0"/>
              <a:t>Short Line/Switching</a:t>
            </a:r>
            <a:endParaRPr lang="en-US" dirty="0"/>
          </a:p>
        </p:txBody>
      </p:sp>
      <p:pic>
        <p:nvPicPr>
          <p:cNvPr id="4" name="Content Placeholder 6" descr="US Freight R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3917734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Inherent Advantages:</a:t>
            </a:r>
          </a:p>
          <a:p>
            <a:r>
              <a:rPr lang="en-US" dirty="0" smtClean="0"/>
              <a:t>bulk freight long distances</a:t>
            </a:r>
          </a:p>
          <a:p>
            <a:endParaRPr lang="en-US" dirty="0" smtClean="0"/>
          </a:p>
          <a:p>
            <a:r>
              <a:rPr lang="en-US" dirty="0" smtClean="0"/>
              <a:t>Passenger</a:t>
            </a:r>
          </a:p>
          <a:p>
            <a:endParaRPr lang="en-US" dirty="0" smtClean="0"/>
          </a:p>
          <a:p>
            <a:r>
              <a:rPr lang="en-US" dirty="0" smtClean="0"/>
              <a:t>Built-in depreciation</a:t>
            </a:r>
          </a:p>
          <a:p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 smtClean="0"/>
              <a:t>carriers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534400" cy="1066800"/>
          </a:xfrm>
        </p:spPr>
        <p:txBody>
          <a:bodyPr/>
          <a:lstStyle/>
          <a:p>
            <a:r>
              <a:rPr lang="en-US" b="0"/>
              <a:t>Chapter 2 – Nature of Railroad Traffic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Types of Traffic</a:t>
            </a:r>
          </a:p>
          <a:p>
            <a:r>
              <a:rPr lang="en-US" dirty="0" smtClean="0"/>
              <a:t>Freight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Passenger</a:t>
            </a:r>
            <a:endParaRPr lang="en-US" dirty="0"/>
          </a:p>
        </p:txBody>
      </p:sp>
      <p:pic>
        <p:nvPicPr>
          <p:cNvPr id="14338" name="Picture 2" descr="http://t2.gstatic.com/images?q=tbn:ANd9GcRKJ9vPXIJt9WIobGP5Qds3wNaZ2z2Ojjz9PBZ0CvUrCDAyYkfTBg"/>
          <p:cNvPicPr>
            <a:picLocks noChangeAspect="1" noChangeArrowheads="1"/>
          </p:cNvPicPr>
          <p:nvPr/>
        </p:nvPicPr>
        <p:blipFill>
          <a:blip r:embed="rId2" cstate="print"/>
          <a:srcRect b="3580"/>
          <a:stretch>
            <a:fillRect/>
          </a:stretch>
        </p:blipFill>
        <p:spPr bwMode="auto">
          <a:xfrm>
            <a:off x="2895600" y="2971800"/>
            <a:ext cx="2743200" cy="1981200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ANd9GcR0anMLTo98f93RXLvV3sutHLVmuhutr4iXKX73zjLHdxuD6cJ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44746"/>
            <a:ext cx="2990850" cy="2008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Traffic </a:t>
            </a:r>
            <a:r>
              <a:rPr lang="en-US" sz="2400" dirty="0" smtClean="0"/>
              <a:t>Forecasts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Traffic Survey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Single Feature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Topography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Character </a:t>
            </a:r>
            <a:r>
              <a:rPr lang="en-US" sz="2400" dirty="0"/>
              <a:t>of Land and </a:t>
            </a:r>
            <a:r>
              <a:rPr lang="en-US" sz="2400" dirty="0" smtClean="0"/>
              <a:t>Communities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Traffic </a:t>
            </a:r>
            <a:r>
              <a:rPr lang="en-US" sz="2400" dirty="0"/>
              <a:t>Census and Generation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253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Capsules</vt:lpstr>
      <vt:lpstr>Equation</vt:lpstr>
      <vt:lpstr>Chapters 1,2 &amp; 3  “Hay” Textbook</vt:lpstr>
      <vt:lpstr>Chapter 1 – The Railroad Industry</vt:lpstr>
      <vt:lpstr>Slide 3</vt:lpstr>
      <vt:lpstr>Today’s Concepts (Cond’t)</vt:lpstr>
      <vt:lpstr>Economical Needs</vt:lpstr>
      <vt:lpstr>U.S. Railroad System</vt:lpstr>
      <vt:lpstr>Slide 7</vt:lpstr>
      <vt:lpstr>Chapter 2 – Nature of Railroad Traffic</vt:lpstr>
      <vt:lpstr>Slide 9</vt:lpstr>
      <vt:lpstr>Slide 10</vt:lpstr>
      <vt:lpstr>Slide 11</vt:lpstr>
      <vt:lpstr>Chapter 3 – Revenues and Costs (Expenses)</vt:lpstr>
      <vt:lpstr>Capital Expenses</vt:lpstr>
      <vt:lpstr>Operating Revenues</vt:lpstr>
      <vt:lpstr>Operating Expenses</vt:lpstr>
      <vt:lpstr>Unit Costs and Statistics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1,2 &amp; 3  “Hay” Textbook</dc:title>
  <dc:creator>Rachel Nichols</dc:creator>
  <cp:lastModifiedBy>Rachel Nichols</cp:lastModifiedBy>
  <cp:revision>2</cp:revision>
  <dcterms:created xsi:type="dcterms:W3CDTF">2010-12-31T18:15:21Z</dcterms:created>
  <dcterms:modified xsi:type="dcterms:W3CDTF">2011-01-06T17:56:17Z</dcterms:modified>
</cp:coreProperties>
</file>