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317" r:id="rId2"/>
    <p:sldId id="318" r:id="rId3"/>
    <p:sldId id="319" r:id="rId4"/>
    <p:sldId id="379" r:id="rId5"/>
    <p:sldId id="386" r:id="rId6"/>
    <p:sldId id="387" r:id="rId7"/>
    <p:sldId id="377" r:id="rId8"/>
    <p:sldId id="378" r:id="rId9"/>
    <p:sldId id="322" r:id="rId10"/>
    <p:sldId id="380" r:id="rId11"/>
    <p:sldId id="381" r:id="rId12"/>
    <p:sldId id="325" r:id="rId13"/>
    <p:sldId id="326" r:id="rId14"/>
    <p:sldId id="327" r:id="rId15"/>
    <p:sldId id="328" r:id="rId16"/>
    <p:sldId id="382" r:id="rId17"/>
    <p:sldId id="383" r:id="rId18"/>
    <p:sldId id="331" r:id="rId19"/>
    <p:sldId id="334" r:id="rId20"/>
    <p:sldId id="384" r:id="rId21"/>
    <p:sldId id="385" r:id="rId22"/>
    <p:sldId id="335" r:id="rId23"/>
    <p:sldId id="336" r:id="rId24"/>
    <p:sldId id="337" r:id="rId25"/>
    <p:sldId id="388" r:id="rId26"/>
    <p:sldId id="339" r:id="rId27"/>
    <p:sldId id="34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62CA26-4992-40B7-BD19-241FAD57BEE6}" type="datetimeFigureOut">
              <a:rPr lang="en-US" smtClean="0"/>
              <a:pPr/>
              <a:t>1/10/2011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28360-1479-4F7F-B768-E523A495C8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2FE971-6CA1-427F-8E4D-A09798642F02}" type="slidenum">
              <a:rPr lang="en-US">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B7E84F-30C5-4EAC-B4A8-8EFB4B8B6282}" type="slidenum">
              <a:rPr lang="en-US" smtClean="0"/>
              <a:pPr fontAlgn="base">
                <a:spcBef>
                  <a:spcPct val="0"/>
                </a:spcBef>
                <a:spcAft>
                  <a:spcPct val="0"/>
                </a:spcAft>
                <a:defRPr/>
              </a:pPr>
              <a:t>7</a:t>
            </a:fld>
            <a:endParaRPr lang="en-US" dirty="0" smtClean="0"/>
          </a:p>
        </p:txBody>
      </p:sp>
      <p:sp>
        <p:nvSpPr>
          <p:cNvPr id="1669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691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52F11-C454-4217-8B1E-5C611DDD7A9C}" type="slidenum">
              <a:rPr lang="en-US" smtClean="0"/>
              <a:pPr fontAlgn="base">
                <a:spcBef>
                  <a:spcPct val="0"/>
                </a:spcBef>
                <a:spcAft>
                  <a:spcPct val="0"/>
                </a:spcAft>
                <a:defRPr/>
              </a:pPr>
              <a:t>8</a:t>
            </a:fld>
            <a:endParaRPr lang="en-US" dirty="0" smtClean="0"/>
          </a:p>
        </p:txBody>
      </p:sp>
      <p:sp>
        <p:nvSpPr>
          <p:cNvPr id="167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794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Point out wide coverage of continent.</a:t>
            </a:r>
          </a:p>
          <a:p>
            <a:pPr eaLnBrk="1" hangingPunct="1">
              <a:spcBef>
                <a:spcPct val="0"/>
              </a:spcBef>
            </a:pPr>
            <a:r>
              <a:rPr lang="en-US" smtClean="0"/>
              <a:t>These are almost entirely  privately owned freight railroads, i.e. they largely own and maintain their own infrastructure and own and operate the trains.  Very little government funding is involved, and in fact as privately held companies railroads pay taxes on assets and income.</a:t>
            </a:r>
          </a:p>
          <a:p>
            <a:pPr eaLnBrk="1" hangingPunct="1">
              <a:spcBef>
                <a:spcPct val="0"/>
              </a:spcBef>
            </a:pPr>
            <a:r>
              <a:rPr lang="en-US" smtClean="0"/>
              <a:t>Currently there are 6 large North American freight railroads.  For a variety of historical reasons they tend to divide up geographically. In the US, two each in the east, west, and two Canadian roads in the north.  East meets west in a small number of “gateway”s in the midwest with Chicago the largest and most important.  Other important gateways are St. Louis, Kansas City, Memphis, and New Orleans.</a:t>
            </a:r>
          </a:p>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D7F6A1-AF20-4036-8F22-4B8F11A65840}"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endParaRPr lang="en-US">
              <a:solidFill>
                <a:srgbClr val="000000"/>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9BAE6240-82E1-4DBF-A319-5B2AAD5A08BC}" type="slidenum">
              <a:rPr lang="en-US" smtClean="0">
                <a:solidFill>
                  <a:srgbClr val="000000"/>
                </a:solidFill>
              </a:rPr>
              <a:pPr>
                <a:defRPr/>
              </a:pPr>
              <a:t>‹#›</a:t>
            </a:fld>
            <a:endParaRPr lang="en-US">
              <a:solidFill>
                <a:srgbClr val="000000"/>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A0FBC269-2A7A-40D2-863B-54D9AAAA60D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ACFF7F8B-3E58-4A34-9173-38087887119E}"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380D7B55-A0E1-4EC2-8612-FD344C7EC94D}"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endParaRPr lang="en-US">
              <a:solidFill>
                <a:srgbClr val="000000"/>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45337E9D-9FF3-4CD4-BB86-5B71D52BD70F}" type="slidenum">
              <a:rPr lang="en-US" smtClean="0">
                <a:solidFill>
                  <a:srgbClr val="000000"/>
                </a:solidFill>
              </a:rPr>
              <a:pPr>
                <a:defRPr/>
              </a:pPr>
              <a:t>‹#›</a:t>
            </a:fld>
            <a:endParaRPr lang="en-US">
              <a:solidFill>
                <a:srgbClr val="000000"/>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000000"/>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CAD685AE-BAF5-47A9-8558-7313E3381B37}" type="slidenum">
              <a:rPr lang="en-US" smtClean="0">
                <a:solidFill>
                  <a:srgbClr val="000000"/>
                </a:solidFill>
              </a:rPr>
              <a:pPr>
                <a:defRPr/>
              </a:pPr>
              <a:t>‹#›</a:t>
            </a:fld>
            <a:endParaRPr lang="en-US">
              <a:solidFill>
                <a:srgbClr val="000000"/>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extLst/>
          </a:lstStyle>
          <a:p>
            <a:pPr>
              <a:defRPr/>
            </a:pPr>
            <a:endParaRPr lang="en-US">
              <a:solidFill>
                <a:srgbClr val="000000"/>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2A0A2078-2E38-489D-AF5E-7CD406A9D86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extLst/>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extLst/>
          </a:lstStyle>
          <a:p>
            <a:pPr>
              <a:defRPr/>
            </a:pPr>
            <a:fld id="{3287A593-9249-475E-865F-B12B0F83D76A}" type="slidenum">
              <a:rPr lang="en-US" smtClean="0">
                <a:solidFill>
                  <a:srgbClr val="000000"/>
                </a:solidFill>
              </a:rPr>
              <a:pPr>
                <a:defRPr/>
              </a:pPr>
              <a:t>‹#›</a:t>
            </a:fld>
            <a:endParaRPr lang="en-US">
              <a:solidFill>
                <a:srgbClr val="000000"/>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extLst/>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extLst/>
          </a:lstStyle>
          <a:p>
            <a:pPr>
              <a:defRPr/>
            </a:pPr>
            <a:fld id="{225E7377-9A1B-4D66-8660-193EED995476}"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endParaRPr lang="en-US">
              <a:solidFill>
                <a:srgbClr val="000000"/>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2992F33A-08B2-4F05-B07A-0688CA8EBCD6}" type="slidenum">
              <a:rPr lang="en-US" smtClean="0">
                <a:solidFill>
                  <a:srgbClr val="000000"/>
                </a:solidFill>
              </a:rPr>
              <a:pPr>
                <a:defRPr/>
              </a:pPr>
              <a:t>‹#›</a:t>
            </a:fld>
            <a:endParaRPr lang="en-US">
              <a:solidFill>
                <a:srgbClr val="000000"/>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endParaRPr lang="en-US">
              <a:solidFill>
                <a:srgbClr val="000000"/>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BC412D7D-3EC3-4570-B121-2FE74DB4C468}" type="slidenum">
              <a:rPr lang="en-US" smtClean="0">
                <a:solidFill>
                  <a:srgbClr val="000000"/>
                </a:solidFill>
              </a:rPr>
              <a:pPr>
                <a:defRPr/>
              </a:pPr>
              <a:t>‹#›</a:t>
            </a:fld>
            <a:endParaRPr lang="en-US">
              <a:solidFill>
                <a:srgbClr val="000000"/>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fontAlgn="base">
              <a:spcBef>
                <a:spcPct val="0"/>
              </a:spcBef>
              <a:spcAft>
                <a:spcPct val="0"/>
              </a:spcAft>
              <a:defRPr/>
            </a:pPr>
            <a:endParaRPr lang="en-US">
              <a:solidFill>
                <a:srgbClr val="000000"/>
              </a:solidFill>
              <a:latin typeface="Arial" charset="0"/>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fontAlgn="base">
              <a:spcBef>
                <a:spcPct val="0"/>
              </a:spcBef>
              <a:spcAft>
                <a:spcPct val="0"/>
              </a:spcAft>
              <a:defRPr/>
            </a:pPr>
            <a:endParaRPr lang="en-US">
              <a:solidFill>
                <a:srgbClr val="000000"/>
              </a:solidFill>
              <a:latin typeface="Arial" charset="0"/>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fontAlgn="base">
              <a:spcBef>
                <a:spcPct val="0"/>
              </a:spcBef>
              <a:spcAft>
                <a:spcPct val="0"/>
              </a:spcAft>
              <a:defRPr/>
            </a:pPr>
            <a:fld id="{513F0E0F-BCB3-4E3B-8333-79F855CFEEBF}" type="slidenum">
              <a:rPr lang="en-US" smtClean="0">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0-01-2010 11;29;30AM.jpg"/>
          <p:cNvPicPr>
            <a:picLocks noChangeAspect="1"/>
          </p:cNvPicPr>
          <p:nvPr/>
        </p:nvPicPr>
        <p:blipFill>
          <a:blip r:embed="rId3" cstate="print"/>
          <a:srcRect l="28889" t="24132" r="7336" b="5637"/>
          <a:stretch>
            <a:fillRect/>
          </a:stretch>
        </p:blipFill>
        <p:spPr bwMode="auto">
          <a:xfrm>
            <a:off x="5065712" y="4055945"/>
            <a:ext cx="3087688" cy="2469273"/>
          </a:xfrm>
          <a:prstGeom prst="rect">
            <a:avLst/>
          </a:prstGeom>
          <a:noFill/>
          <a:ln w="9525">
            <a:solidFill>
              <a:srgbClr val="7F7F7F"/>
            </a:solidFill>
            <a:miter lim="800000"/>
            <a:headEnd/>
            <a:tailEnd/>
          </a:ln>
        </p:spPr>
      </p:pic>
      <p:pic>
        <p:nvPicPr>
          <p:cNvPr id="10" name="Content Placeholder 8" descr="Amtrak_Main.gif"/>
          <p:cNvPicPr>
            <a:picLocks noChangeAspect="1"/>
          </p:cNvPicPr>
          <p:nvPr/>
        </p:nvPicPr>
        <p:blipFill>
          <a:blip r:embed="rId4" cstate="print"/>
          <a:srcRect l="4903" r="11749"/>
          <a:stretch>
            <a:fillRect/>
          </a:stretch>
        </p:blipFill>
        <p:spPr bwMode="auto">
          <a:xfrm>
            <a:off x="1066800" y="1639475"/>
            <a:ext cx="3116927" cy="2447343"/>
          </a:xfrm>
          <a:prstGeom prst="rect">
            <a:avLst/>
          </a:prstGeom>
          <a:noFill/>
          <a:ln w="9525">
            <a:solidFill>
              <a:schemeClr val="tx2">
                <a:lumMod val="50000"/>
              </a:schemeClr>
            </a:solidFill>
            <a:miter lim="800000"/>
            <a:headEnd/>
            <a:tailEnd/>
          </a:ln>
        </p:spPr>
      </p:pic>
      <p:sp>
        <p:nvSpPr>
          <p:cNvPr id="4100" name="Rectangle 5"/>
          <p:cNvSpPr>
            <a:spLocks noGrp="1" noChangeArrowheads="1"/>
          </p:cNvSpPr>
          <p:nvPr>
            <p:ph type="title"/>
          </p:nvPr>
        </p:nvSpPr>
        <p:spPr>
          <a:xfrm>
            <a:off x="990600" y="304800"/>
            <a:ext cx="7391400" cy="1066800"/>
          </a:xfrm>
        </p:spPr>
        <p:txBody>
          <a:bodyPr>
            <a:normAutofit fontScale="90000"/>
          </a:bodyPr>
          <a:lstStyle/>
          <a:p>
            <a:pPr eaLnBrk="1" hangingPunct="1"/>
            <a:r>
              <a:rPr lang="en-US" sz="3600" dirty="0" smtClean="0"/>
              <a:t>CE 533</a:t>
            </a:r>
            <a:br>
              <a:rPr lang="en-US" sz="3600" dirty="0" smtClean="0"/>
            </a:br>
            <a:r>
              <a:rPr lang="en-US" sz="3600" dirty="0" smtClean="0"/>
              <a:t>Introduction to Rail Transportation (1)</a:t>
            </a:r>
          </a:p>
        </p:txBody>
      </p:sp>
      <p:pic>
        <p:nvPicPr>
          <p:cNvPr id="7" name="Content Placeholder 3" descr="800px-ICE3_Dernbachertunnel.jpg"/>
          <p:cNvPicPr>
            <a:picLocks noGrp="1" noChangeAspect="1"/>
          </p:cNvPicPr>
          <p:nvPr>
            <p:ph idx="1"/>
          </p:nvPr>
        </p:nvPicPr>
        <p:blipFill>
          <a:blip r:embed="rId5" cstate="print"/>
          <a:srcRect r="1923"/>
          <a:stretch>
            <a:fillRect/>
          </a:stretch>
        </p:blipFill>
        <p:spPr>
          <a:xfrm>
            <a:off x="5065712" y="1600200"/>
            <a:ext cx="3087688" cy="2100856"/>
          </a:xfrm>
          <a:ln>
            <a:solidFill>
              <a:schemeClr val="bg2">
                <a:lumMod val="25000"/>
              </a:schemeClr>
            </a:solidFill>
          </a:ln>
        </p:spPr>
      </p:pic>
      <p:pic>
        <p:nvPicPr>
          <p:cNvPr id="4102" name="Picture 7" descr="Japanese COFC-1"/>
          <p:cNvPicPr>
            <a:picLocks noChangeAspect="1" noChangeArrowheads="1"/>
          </p:cNvPicPr>
          <p:nvPr/>
        </p:nvPicPr>
        <p:blipFill>
          <a:blip r:embed="rId6" cstate="print"/>
          <a:srcRect l="12534" r="7809"/>
          <a:stretch>
            <a:fillRect/>
          </a:stretch>
        </p:blipFill>
        <p:spPr bwMode="auto">
          <a:xfrm>
            <a:off x="1109662" y="4423986"/>
            <a:ext cx="3146167" cy="2096470"/>
          </a:xfrm>
          <a:prstGeom prst="rect">
            <a:avLst/>
          </a:prstGeom>
          <a:noFill/>
          <a:ln w="9525">
            <a:solidFill>
              <a:srgbClr val="002060"/>
            </a:solidFill>
            <a:miter lim="800000"/>
            <a:headEnd/>
            <a:tailEnd/>
          </a:ln>
        </p:spPr>
      </p:pic>
      <p:pic>
        <p:nvPicPr>
          <p:cNvPr id="4103" name="Picture 2"/>
          <p:cNvPicPr>
            <a:picLocks noChangeAspect="1" noChangeArrowheads="1"/>
          </p:cNvPicPr>
          <p:nvPr/>
        </p:nvPicPr>
        <p:blipFill>
          <a:blip r:embed="rId7" cstate="print"/>
          <a:srcRect/>
          <a:stretch>
            <a:fillRect/>
          </a:stretch>
        </p:blipFill>
        <p:spPr bwMode="auto">
          <a:xfrm>
            <a:off x="3922712" y="3200088"/>
            <a:ext cx="1340630" cy="1339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idx="1"/>
          </p:nvPr>
        </p:nvSpPr>
        <p:spPr/>
        <p:txBody>
          <a:bodyPr/>
          <a:lstStyle/>
          <a:p>
            <a:pPr eaLnBrk="1" hangingPunct="1"/>
            <a:endParaRPr lang="en-US" smtClean="0"/>
          </a:p>
        </p:txBody>
      </p:sp>
      <p:pic>
        <p:nvPicPr>
          <p:cNvPr id="8196" name="Picture 5"/>
          <p:cNvPicPr>
            <a:picLocks noChangeAspect="1" noChangeArrowheads="1"/>
          </p:cNvPicPr>
          <p:nvPr/>
        </p:nvPicPr>
        <p:blipFill>
          <a:blip r:embed="rId2" cstate="print"/>
          <a:srcRect/>
          <a:stretch>
            <a:fillRect/>
          </a:stretch>
        </p:blipFill>
        <p:spPr bwMode="auto">
          <a:xfrm>
            <a:off x="190500" y="138113"/>
            <a:ext cx="8763000" cy="658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ctangle 260"/>
          <p:cNvSpPr/>
          <p:nvPr/>
        </p:nvSpPr>
        <p:spPr bwMode="auto">
          <a:xfrm>
            <a:off x="304800" y="1524000"/>
            <a:ext cx="86106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3" name="Rectangle 3"/>
          <p:cNvSpPr txBox="1">
            <a:spLocks noChangeArrowheads="1"/>
          </p:cNvSpPr>
          <p:nvPr/>
        </p:nvSpPr>
        <p:spPr bwMode="auto">
          <a:xfrm>
            <a:off x="515937" y="2147887"/>
            <a:ext cx="3065463" cy="4405313"/>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tx1"/>
              </a:buClr>
              <a:buSzPct val="75000"/>
              <a:buFont typeface="Wingdings" pitchFamily="2" charset="2"/>
              <a:buChar char="l"/>
              <a:defRPr/>
            </a:pPr>
            <a:r>
              <a:rPr lang="en-US" sz="2000" kern="0" dirty="0">
                <a:latin typeface="+mn-lt"/>
              </a:rPr>
              <a:t>One of seven Class I railroad companies in North America</a:t>
            </a:r>
          </a:p>
          <a:p>
            <a:pPr marL="342900" indent="-342900" eaLnBrk="1" hangingPunct="1">
              <a:lnSpc>
                <a:spcPct val="90000"/>
              </a:lnSpc>
              <a:spcBef>
                <a:spcPct val="20000"/>
              </a:spcBef>
              <a:buClr>
                <a:schemeClr val="tx1"/>
              </a:buClr>
              <a:buSzPct val="75000"/>
              <a:buFont typeface="Wingdings" pitchFamily="2" charset="2"/>
              <a:buChar char="l"/>
              <a:defRPr/>
            </a:pPr>
            <a:r>
              <a:rPr lang="en-US" sz="2000" kern="0" dirty="0">
                <a:latin typeface="+mn-lt"/>
              </a:rPr>
              <a:t>Dates back to 1827 </a:t>
            </a:r>
          </a:p>
          <a:p>
            <a:pPr marL="342900" indent="-342900" eaLnBrk="1" hangingPunct="1">
              <a:lnSpc>
                <a:spcPct val="90000"/>
              </a:lnSpc>
              <a:spcBef>
                <a:spcPct val="20000"/>
              </a:spcBef>
              <a:buClr>
                <a:schemeClr val="tx1"/>
              </a:buClr>
              <a:buSzPct val="75000"/>
              <a:buFont typeface="Wingdings" pitchFamily="2" charset="2"/>
              <a:buChar char="l"/>
              <a:defRPr/>
            </a:pPr>
            <a:r>
              <a:rPr lang="en-US" sz="2000" kern="0" dirty="0">
                <a:latin typeface="+mn-lt"/>
              </a:rPr>
              <a:t>CSXT serves 23 states, the District of Columbia, and two Canadian provinces</a:t>
            </a:r>
          </a:p>
          <a:p>
            <a:pPr marL="342900" indent="-342900" eaLnBrk="1" hangingPunct="1">
              <a:lnSpc>
                <a:spcPct val="90000"/>
              </a:lnSpc>
              <a:spcBef>
                <a:spcPct val="20000"/>
              </a:spcBef>
              <a:buClr>
                <a:schemeClr val="tx1"/>
              </a:buClr>
              <a:buSzPct val="75000"/>
              <a:buFont typeface="Wingdings" pitchFamily="2" charset="2"/>
              <a:buChar char="l"/>
              <a:defRPr/>
            </a:pPr>
            <a:r>
              <a:rPr lang="en-US" sz="2000" kern="0" dirty="0">
                <a:latin typeface="+mn-lt"/>
              </a:rPr>
              <a:t>Approximately 21,000 miles of rail network</a:t>
            </a:r>
          </a:p>
          <a:p>
            <a:pPr marL="342900" indent="-342900" eaLnBrk="1" hangingPunct="1">
              <a:lnSpc>
                <a:spcPct val="90000"/>
              </a:lnSpc>
              <a:spcBef>
                <a:spcPct val="20000"/>
              </a:spcBef>
              <a:buClr>
                <a:schemeClr val="tx1"/>
              </a:buClr>
              <a:buSzPct val="75000"/>
              <a:buFont typeface="Wingdings" pitchFamily="2" charset="2"/>
              <a:buChar char="l"/>
              <a:defRPr/>
            </a:pPr>
            <a:r>
              <a:rPr lang="en-US" sz="2000" kern="0" dirty="0">
                <a:latin typeface="+mn-lt"/>
              </a:rPr>
              <a:t>Over 34,000 employees</a:t>
            </a:r>
          </a:p>
          <a:p>
            <a:pPr marL="342900" indent="-342900" eaLnBrk="1" hangingPunct="1">
              <a:lnSpc>
                <a:spcPct val="90000"/>
              </a:lnSpc>
              <a:spcBef>
                <a:spcPct val="20000"/>
              </a:spcBef>
              <a:buClr>
                <a:schemeClr val="tx1"/>
              </a:buClr>
              <a:buSzPct val="75000"/>
              <a:buFont typeface="Wingdings" pitchFamily="2" charset="2"/>
              <a:buChar char="l"/>
              <a:defRPr/>
            </a:pPr>
            <a:r>
              <a:rPr lang="en-US" sz="2000" kern="0" dirty="0">
                <a:latin typeface="+mn-lt"/>
              </a:rPr>
              <a:t>Headquarters in Jacksonville, FL</a:t>
            </a:r>
          </a:p>
          <a:p>
            <a:pPr marL="342900" indent="-342900" eaLnBrk="1" hangingPunct="1">
              <a:lnSpc>
                <a:spcPct val="90000"/>
              </a:lnSpc>
              <a:spcBef>
                <a:spcPct val="20000"/>
              </a:spcBef>
              <a:buClr>
                <a:schemeClr val="tx1"/>
              </a:buClr>
              <a:buSzPct val="75000"/>
              <a:buFont typeface="Wingdings" pitchFamily="2" charset="2"/>
              <a:buNone/>
              <a:defRPr/>
            </a:pPr>
            <a:endParaRPr lang="en-US" sz="2000" kern="0" dirty="0">
              <a:latin typeface="+mn-lt"/>
            </a:endParaRPr>
          </a:p>
        </p:txBody>
      </p:sp>
      <p:grpSp>
        <p:nvGrpSpPr>
          <p:cNvPr id="2" name="Group 4"/>
          <p:cNvGrpSpPr>
            <a:grpSpLocks/>
          </p:cNvGrpSpPr>
          <p:nvPr/>
        </p:nvGrpSpPr>
        <p:grpSpPr bwMode="auto">
          <a:xfrm>
            <a:off x="3352800" y="838200"/>
            <a:ext cx="5495925" cy="5459413"/>
            <a:chOff x="2256" y="768"/>
            <a:chExt cx="3462" cy="3439"/>
          </a:xfrm>
        </p:grpSpPr>
        <p:sp>
          <p:nvSpPr>
            <p:cNvPr id="9220" name="Freeform 5"/>
            <p:cNvSpPr>
              <a:spLocks/>
            </p:cNvSpPr>
            <p:nvPr/>
          </p:nvSpPr>
          <p:spPr bwMode="auto">
            <a:xfrm>
              <a:off x="4912" y="1975"/>
              <a:ext cx="137" cy="195"/>
            </a:xfrm>
            <a:custGeom>
              <a:avLst/>
              <a:gdLst>
                <a:gd name="T0" fmla="*/ 0 w 91"/>
                <a:gd name="T1" fmla="*/ 240 h 152"/>
                <a:gd name="T2" fmla="*/ 385 w 91"/>
                <a:gd name="T3" fmla="*/ 0 h 152"/>
                <a:gd name="T4" fmla="*/ 997 w 91"/>
                <a:gd name="T5" fmla="*/ 0 h 152"/>
                <a:gd name="T6" fmla="*/ 781 w 91"/>
                <a:gd name="T7" fmla="*/ 240 h 152"/>
                <a:gd name="T8" fmla="*/ 632 w 91"/>
                <a:gd name="T9" fmla="*/ 308 h 152"/>
                <a:gd name="T10" fmla="*/ 744 w 91"/>
                <a:gd name="T11" fmla="*/ 611 h 152"/>
                <a:gd name="T12" fmla="*/ 1085 w 91"/>
                <a:gd name="T13" fmla="*/ 775 h 152"/>
                <a:gd name="T14" fmla="*/ 1515 w 91"/>
                <a:gd name="T15" fmla="*/ 961 h 152"/>
                <a:gd name="T16" fmla="*/ 1686 w 91"/>
                <a:gd name="T17" fmla="*/ 1226 h 152"/>
                <a:gd name="T18" fmla="*/ 1978 w 91"/>
                <a:gd name="T19" fmla="*/ 1454 h 152"/>
                <a:gd name="T20" fmla="*/ 2296 w 91"/>
                <a:gd name="T21" fmla="*/ 1598 h 152"/>
                <a:gd name="T22" fmla="*/ 2784 w 91"/>
                <a:gd name="T23" fmla="*/ 1656 h 152"/>
                <a:gd name="T24" fmla="*/ 3040 w 91"/>
                <a:gd name="T25" fmla="*/ 1865 h 152"/>
                <a:gd name="T26" fmla="*/ 2614 w 91"/>
                <a:gd name="T27" fmla="*/ 2065 h 152"/>
                <a:gd name="T28" fmla="*/ 3040 w 91"/>
                <a:gd name="T29" fmla="*/ 2028 h 152"/>
                <a:gd name="T30" fmla="*/ 3184 w 91"/>
                <a:gd name="T31" fmla="*/ 2209 h 152"/>
                <a:gd name="T32" fmla="*/ 2321 w 91"/>
                <a:gd name="T33" fmla="*/ 2299 h 152"/>
                <a:gd name="T34" fmla="*/ 1242 w 91"/>
                <a:gd name="T35" fmla="*/ 2395 h 152"/>
                <a:gd name="T36" fmla="*/ 1149 w 91"/>
                <a:gd name="T37" fmla="*/ 2209 h 152"/>
                <a:gd name="T38" fmla="*/ 0 w 91"/>
                <a:gd name="T39" fmla="*/ 240 h 1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
                <a:gd name="T61" fmla="*/ 0 h 152"/>
                <a:gd name="T62" fmla="*/ 91 w 91"/>
                <a:gd name="T63" fmla="*/ 152 h 1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 h="152">
                  <a:moveTo>
                    <a:pt x="0" y="15"/>
                  </a:moveTo>
                  <a:lnTo>
                    <a:pt x="11" y="0"/>
                  </a:lnTo>
                  <a:lnTo>
                    <a:pt x="28" y="0"/>
                  </a:lnTo>
                  <a:lnTo>
                    <a:pt x="22" y="15"/>
                  </a:lnTo>
                  <a:lnTo>
                    <a:pt x="18" y="20"/>
                  </a:lnTo>
                  <a:lnTo>
                    <a:pt x="21" y="38"/>
                  </a:lnTo>
                  <a:lnTo>
                    <a:pt x="31" y="49"/>
                  </a:lnTo>
                  <a:lnTo>
                    <a:pt x="43" y="61"/>
                  </a:lnTo>
                  <a:lnTo>
                    <a:pt x="48" y="78"/>
                  </a:lnTo>
                  <a:lnTo>
                    <a:pt x="56" y="92"/>
                  </a:lnTo>
                  <a:lnTo>
                    <a:pt x="65" y="101"/>
                  </a:lnTo>
                  <a:lnTo>
                    <a:pt x="79" y="105"/>
                  </a:lnTo>
                  <a:lnTo>
                    <a:pt x="86" y="118"/>
                  </a:lnTo>
                  <a:lnTo>
                    <a:pt x="74" y="131"/>
                  </a:lnTo>
                  <a:lnTo>
                    <a:pt x="86" y="128"/>
                  </a:lnTo>
                  <a:lnTo>
                    <a:pt x="90" y="140"/>
                  </a:lnTo>
                  <a:lnTo>
                    <a:pt x="66" y="145"/>
                  </a:lnTo>
                  <a:lnTo>
                    <a:pt x="35" y="151"/>
                  </a:lnTo>
                  <a:lnTo>
                    <a:pt x="33" y="140"/>
                  </a:lnTo>
                  <a:lnTo>
                    <a:pt x="0" y="15"/>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21" name="Freeform 6"/>
            <p:cNvSpPr>
              <a:spLocks/>
            </p:cNvSpPr>
            <p:nvPr/>
          </p:nvSpPr>
          <p:spPr bwMode="auto">
            <a:xfrm>
              <a:off x="2949" y="1793"/>
              <a:ext cx="514" cy="786"/>
            </a:xfrm>
            <a:custGeom>
              <a:avLst/>
              <a:gdLst>
                <a:gd name="T0" fmla="*/ 0 w 343"/>
                <a:gd name="T1" fmla="*/ 4177 h 615"/>
                <a:gd name="T2" fmla="*/ 243 w 343"/>
                <a:gd name="T3" fmla="*/ 3904 h 615"/>
                <a:gd name="T4" fmla="*/ 983 w 343"/>
                <a:gd name="T5" fmla="*/ 3301 h 615"/>
                <a:gd name="T6" fmla="*/ 1437 w 343"/>
                <a:gd name="T7" fmla="*/ 2671 h 615"/>
                <a:gd name="T8" fmla="*/ 983 w 343"/>
                <a:gd name="T9" fmla="*/ 2214 h 615"/>
                <a:gd name="T10" fmla="*/ 3036 w 343"/>
                <a:gd name="T11" fmla="*/ 1520 h 615"/>
                <a:gd name="T12" fmla="*/ 3429 w 343"/>
                <a:gd name="T13" fmla="*/ 1152 h 615"/>
                <a:gd name="T14" fmla="*/ 3429 w 343"/>
                <a:gd name="T15" fmla="*/ 985 h 615"/>
                <a:gd name="T16" fmla="*/ 1996 w 343"/>
                <a:gd name="T17" fmla="*/ 234 h 615"/>
                <a:gd name="T18" fmla="*/ 9869 w 343"/>
                <a:gd name="T19" fmla="*/ 0 h 615"/>
                <a:gd name="T20" fmla="*/ 10063 w 343"/>
                <a:gd name="T21" fmla="*/ 585 h 615"/>
                <a:gd name="T22" fmla="*/ 10834 w 343"/>
                <a:gd name="T23" fmla="*/ 1268 h 615"/>
                <a:gd name="T24" fmla="*/ 11509 w 343"/>
                <a:gd name="T25" fmla="*/ 4872 h 615"/>
                <a:gd name="T26" fmla="*/ 11351 w 343"/>
                <a:gd name="T27" fmla="*/ 5630 h 615"/>
                <a:gd name="T28" fmla="*/ 11765 w 343"/>
                <a:gd name="T29" fmla="*/ 6049 h 615"/>
                <a:gd name="T30" fmla="*/ 11280 w 343"/>
                <a:gd name="T31" fmla="*/ 6893 h 615"/>
                <a:gd name="T32" fmla="*/ 10685 w 343"/>
                <a:gd name="T33" fmla="*/ 7267 h 615"/>
                <a:gd name="T34" fmla="*/ 10368 w 343"/>
                <a:gd name="T35" fmla="*/ 7843 h 615"/>
                <a:gd name="T36" fmla="*/ 10671 w 343"/>
                <a:gd name="T37" fmla="*/ 8006 h 615"/>
                <a:gd name="T38" fmla="*/ 10428 w 343"/>
                <a:gd name="T39" fmla="*/ 8379 h 615"/>
                <a:gd name="T40" fmla="*/ 10593 w 343"/>
                <a:gd name="T41" fmla="*/ 8512 h 615"/>
                <a:gd name="T42" fmla="*/ 9627 w 343"/>
                <a:gd name="T43" fmla="*/ 8673 h 615"/>
                <a:gd name="T44" fmla="*/ 9459 w 343"/>
                <a:gd name="T45" fmla="*/ 9257 h 615"/>
                <a:gd name="T46" fmla="*/ 8080 w 343"/>
                <a:gd name="T47" fmla="*/ 9047 h 615"/>
                <a:gd name="T48" fmla="*/ 7397 w 343"/>
                <a:gd name="T49" fmla="*/ 9330 h 615"/>
                <a:gd name="T50" fmla="*/ 7424 w 343"/>
                <a:gd name="T51" fmla="*/ 9481 h 615"/>
                <a:gd name="T52" fmla="*/ 6952 w 343"/>
                <a:gd name="T53" fmla="*/ 9445 h 615"/>
                <a:gd name="T54" fmla="*/ 6501 w 343"/>
                <a:gd name="T55" fmla="*/ 9060 h 615"/>
                <a:gd name="T56" fmla="*/ 6292 w 343"/>
                <a:gd name="T57" fmla="*/ 8513 h 615"/>
                <a:gd name="T58" fmla="*/ 5744 w 343"/>
                <a:gd name="T59" fmla="*/ 8146 h 615"/>
                <a:gd name="T60" fmla="*/ 5004 w 343"/>
                <a:gd name="T61" fmla="*/ 8006 h 615"/>
                <a:gd name="T62" fmla="*/ 4028 w 343"/>
                <a:gd name="T63" fmla="*/ 7638 h 615"/>
                <a:gd name="T64" fmla="*/ 3671 w 343"/>
                <a:gd name="T65" fmla="*/ 7161 h 615"/>
                <a:gd name="T66" fmla="*/ 4239 w 343"/>
                <a:gd name="T67" fmla="*/ 6436 h 615"/>
                <a:gd name="T68" fmla="*/ 3742 w 343"/>
                <a:gd name="T69" fmla="*/ 6298 h 615"/>
                <a:gd name="T70" fmla="*/ 2591 w 343"/>
                <a:gd name="T71" fmla="*/ 6298 h 615"/>
                <a:gd name="T72" fmla="*/ 2405 w 343"/>
                <a:gd name="T73" fmla="*/ 5816 h 615"/>
                <a:gd name="T74" fmla="*/ 454 w 343"/>
                <a:gd name="T75" fmla="*/ 4917 h 615"/>
                <a:gd name="T76" fmla="*/ 0 w 343"/>
                <a:gd name="T77" fmla="*/ 4177 h 6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3"/>
                <a:gd name="T118" fmla="*/ 0 h 615"/>
                <a:gd name="T119" fmla="*/ 343 w 343"/>
                <a:gd name="T120" fmla="*/ 615 h 6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3" h="615">
                  <a:moveTo>
                    <a:pt x="0" y="271"/>
                  </a:moveTo>
                  <a:lnTo>
                    <a:pt x="7" y="253"/>
                  </a:lnTo>
                  <a:lnTo>
                    <a:pt x="29" y="214"/>
                  </a:lnTo>
                  <a:lnTo>
                    <a:pt x="42" y="173"/>
                  </a:lnTo>
                  <a:lnTo>
                    <a:pt x="29" y="143"/>
                  </a:lnTo>
                  <a:lnTo>
                    <a:pt x="88" y="99"/>
                  </a:lnTo>
                  <a:lnTo>
                    <a:pt x="100" y="75"/>
                  </a:lnTo>
                  <a:lnTo>
                    <a:pt x="100" y="64"/>
                  </a:lnTo>
                  <a:lnTo>
                    <a:pt x="58" y="15"/>
                  </a:lnTo>
                  <a:lnTo>
                    <a:pt x="287" y="0"/>
                  </a:lnTo>
                  <a:lnTo>
                    <a:pt x="292" y="38"/>
                  </a:lnTo>
                  <a:lnTo>
                    <a:pt x="315" y="82"/>
                  </a:lnTo>
                  <a:lnTo>
                    <a:pt x="335" y="316"/>
                  </a:lnTo>
                  <a:lnTo>
                    <a:pt x="330" y="365"/>
                  </a:lnTo>
                  <a:lnTo>
                    <a:pt x="342" y="392"/>
                  </a:lnTo>
                  <a:lnTo>
                    <a:pt x="328" y="446"/>
                  </a:lnTo>
                  <a:lnTo>
                    <a:pt x="311" y="471"/>
                  </a:lnTo>
                  <a:lnTo>
                    <a:pt x="301" y="508"/>
                  </a:lnTo>
                  <a:lnTo>
                    <a:pt x="310" y="519"/>
                  </a:lnTo>
                  <a:lnTo>
                    <a:pt x="303" y="543"/>
                  </a:lnTo>
                  <a:lnTo>
                    <a:pt x="308" y="551"/>
                  </a:lnTo>
                  <a:lnTo>
                    <a:pt x="280" y="562"/>
                  </a:lnTo>
                  <a:lnTo>
                    <a:pt x="275" y="600"/>
                  </a:lnTo>
                  <a:lnTo>
                    <a:pt x="235" y="586"/>
                  </a:lnTo>
                  <a:lnTo>
                    <a:pt x="215" y="605"/>
                  </a:lnTo>
                  <a:lnTo>
                    <a:pt x="216" y="614"/>
                  </a:lnTo>
                  <a:lnTo>
                    <a:pt x="202" y="612"/>
                  </a:lnTo>
                  <a:lnTo>
                    <a:pt x="189" y="587"/>
                  </a:lnTo>
                  <a:lnTo>
                    <a:pt x="183" y="552"/>
                  </a:lnTo>
                  <a:lnTo>
                    <a:pt x="167" y="528"/>
                  </a:lnTo>
                  <a:lnTo>
                    <a:pt x="145" y="519"/>
                  </a:lnTo>
                  <a:lnTo>
                    <a:pt x="117" y="495"/>
                  </a:lnTo>
                  <a:lnTo>
                    <a:pt x="107" y="464"/>
                  </a:lnTo>
                  <a:lnTo>
                    <a:pt x="123" y="417"/>
                  </a:lnTo>
                  <a:lnTo>
                    <a:pt x="109" y="408"/>
                  </a:lnTo>
                  <a:lnTo>
                    <a:pt x="75" y="408"/>
                  </a:lnTo>
                  <a:lnTo>
                    <a:pt x="70" y="377"/>
                  </a:lnTo>
                  <a:lnTo>
                    <a:pt x="13" y="319"/>
                  </a:lnTo>
                  <a:lnTo>
                    <a:pt x="0" y="271"/>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22" name="Freeform 7"/>
            <p:cNvSpPr>
              <a:spLocks/>
            </p:cNvSpPr>
            <p:nvPr/>
          </p:nvSpPr>
          <p:spPr bwMode="auto">
            <a:xfrm>
              <a:off x="5441" y="1626"/>
              <a:ext cx="42" cy="28"/>
            </a:xfrm>
            <a:custGeom>
              <a:avLst/>
              <a:gdLst>
                <a:gd name="T0" fmla="*/ 0 w 28"/>
                <a:gd name="T1" fmla="*/ 254 h 23"/>
                <a:gd name="T2" fmla="*/ 381 w 28"/>
                <a:gd name="T3" fmla="*/ 0 h 23"/>
                <a:gd name="T4" fmla="*/ 959 w 28"/>
                <a:gd name="T5" fmla="*/ 111 h 23"/>
                <a:gd name="T6" fmla="*/ 0 w 28"/>
                <a:gd name="T7" fmla="*/ 254 h 23"/>
                <a:gd name="T8" fmla="*/ 0 60000 65536"/>
                <a:gd name="T9" fmla="*/ 0 60000 65536"/>
                <a:gd name="T10" fmla="*/ 0 60000 65536"/>
                <a:gd name="T11" fmla="*/ 0 60000 65536"/>
                <a:gd name="T12" fmla="*/ 0 w 28"/>
                <a:gd name="T13" fmla="*/ 0 h 23"/>
                <a:gd name="T14" fmla="*/ 28 w 28"/>
                <a:gd name="T15" fmla="*/ 23 h 23"/>
              </a:gdLst>
              <a:ahLst/>
              <a:cxnLst>
                <a:cxn ang="T8">
                  <a:pos x="T0" y="T1"/>
                </a:cxn>
                <a:cxn ang="T9">
                  <a:pos x="T2" y="T3"/>
                </a:cxn>
                <a:cxn ang="T10">
                  <a:pos x="T4" y="T5"/>
                </a:cxn>
                <a:cxn ang="T11">
                  <a:pos x="T6" y="T7"/>
                </a:cxn>
              </a:cxnLst>
              <a:rect l="T12" t="T13" r="T14" b="T15"/>
              <a:pathLst>
                <a:path w="28" h="23">
                  <a:moveTo>
                    <a:pt x="0" y="22"/>
                  </a:moveTo>
                  <a:lnTo>
                    <a:pt x="11" y="0"/>
                  </a:lnTo>
                  <a:lnTo>
                    <a:pt x="27" y="10"/>
                  </a:lnTo>
                  <a:lnTo>
                    <a:pt x="0" y="22"/>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23" name="Freeform 8"/>
            <p:cNvSpPr>
              <a:spLocks/>
            </p:cNvSpPr>
            <p:nvPr/>
          </p:nvSpPr>
          <p:spPr bwMode="auto">
            <a:xfrm>
              <a:off x="5517" y="1620"/>
              <a:ext cx="34" cy="26"/>
            </a:xfrm>
            <a:custGeom>
              <a:avLst/>
              <a:gdLst>
                <a:gd name="T0" fmla="*/ 0 w 22"/>
                <a:gd name="T1" fmla="*/ 321 h 20"/>
                <a:gd name="T2" fmla="*/ 533 w 22"/>
                <a:gd name="T3" fmla="*/ 0 h 20"/>
                <a:gd name="T4" fmla="*/ 954 w 22"/>
                <a:gd name="T5" fmla="*/ 248 h 20"/>
                <a:gd name="T6" fmla="*/ 0 w 22"/>
                <a:gd name="T7" fmla="*/ 321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0" y="19"/>
                  </a:moveTo>
                  <a:lnTo>
                    <a:pt x="12" y="0"/>
                  </a:lnTo>
                  <a:lnTo>
                    <a:pt x="21" y="15"/>
                  </a:lnTo>
                  <a:lnTo>
                    <a:pt x="0" y="19"/>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24" name="Freeform 9"/>
            <p:cNvSpPr>
              <a:spLocks/>
            </p:cNvSpPr>
            <p:nvPr/>
          </p:nvSpPr>
          <p:spPr bwMode="auto">
            <a:xfrm>
              <a:off x="3003" y="2850"/>
              <a:ext cx="461" cy="683"/>
            </a:xfrm>
            <a:custGeom>
              <a:avLst/>
              <a:gdLst>
                <a:gd name="T0" fmla="*/ 0 w 308"/>
                <a:gd name="T1" fmla="*/ 6927 h 535"/>
                <a:gd name="T2" fmla="*/ 1 w 308"/>
                <a:gd name="T3" fmla="*/ 6627 h 535"/>
                <a:gd name="T4" fmla="*/ 668 w 308"/>
                <a:gd name="T5" fmla="*/ 5686 h 535"/>
                <a:gd name="T6" fmla="*/ 1696 w 308"/>
                <a:gd name="T7" fmla="*/ 5072 h 535"/>
                <a:gd name="T8" fmla="*/ 1390 w 308"/>
                <a:gd name="T9" fmla="*/ 4882 h 535"/>
                <a:gd name="T10" fmla="*/ 1485 w 308"/>
                <a:gd name="T11" fmla="*/ 4287 h 535"/>
                <a:gd name="T12" fmla="*/ 952 w 308"/>
                <a:gd name="T13" fmla="*/ 3604 h 535"/>
                <a:gd name="T14" fmla="*/ 798 w 308"/>
                <a:gd name="T15" fmla="*/ 2663 h 535"/>
                <a:gd name="T16" fmla="*/ 1560 w 308"/>
                <a:gd name="T17" fmla="*/ 1681 h 535"/>
                <a:gd name="T18" fmla="*/ 2648 w 308"/>
                <a:gd name="T19" fmla="*/ 963 h 535"/>
                <a:gd name="T20" fmla="*/ 2606 w 308"/>
                <a:gd name="T21" fmla="*/ 799 h 535"/>
                <a:gd name="T22" fmla="*/ 3417 w 308"/>
                <a:gd name="T23" fmla="*/ 171 h 535"/>
                <a:gd name="T24" fmla="*/ 9706 w 308"/>
                <a:gd name="T25" fmla="*/ 0 h 535"/>
                <a:gd name="T26" fmla="*/ 9979 w 308"/>
                <a:gd name="T27" fmla="*/ 137 h 535"/>
                <a:gd name="T28" fmla="*/ 9706 w 308"/>
                <a:gd name="T29" fmla="*/ 5213 h 535"/>
                <a:gd name="T30" fmla="*/ 10423 w 308"/>
                <a:gd name="T31" fmla="*/ 7694 h 535"/>
                <a:gd name="T32" fmla="*/ 10072 w 308"/>
                <a:gd name="T33" fmla="*/ 7785 h 535"/>
                <a:gd name="T34" fmla="*/ 9727 w 308"/>
                <a:gd name="T35" fmla="*/ 7694 h 535"/>
                <a:gd name="T36" fmla="*/ 9262 w 308"/>
                <a:gd name="T37" fmla="*/ 7785 h 535"/>
                <a:gd name="T38" fmla="*/ 8798 w 308"/>
                <a:gd name="T39" fmla="*/ 7664 h 535"/>
                <a:gd name="T40" fmla="*/ 8753 w 308"/>
                <a:gd name="T41" fmla="*/ 7731 h 535"/>
                <a:gd name="T42" fmla="*/ 8291 w 308"/>
                <a:gd name="T43" fmla="*/ 7761 h 535"/>
                <a:gd name="T44" fmla="*/ 7608 w 308"/>
                <a:gd name="T45" fmla="*/ 7902 h 535"/>
                <a:gd name="T46" fmla="*/ 7397 w 308"/>
                <a:gd name="T47" fmla="*/ 7842 h 535"/>
                <a:gd name="T48" fmla="*/ 7053 w 308"/>
                <a:gd name="T49" fmla="*/ 8103 h 535"/>
                <a:gd name="T50" fmla="*/ 6756 w 308"/>
                <a:gd name="T51" fmla="*/ 8188 h 535"/>
                <a:gd name="T52" fmla="*/ 5727 w 308"/>
                <a:gd name="T53" fmla="*/ 7365 h 535"/>
                <a:gd name="T54" fmla="*/ 5900 w 308"/>
                <a:gd name="T55" fmla="*/ 6819 h 535"/>
                <a:gd name="T56" fmla="*/ 0 w 308"/>
                <a:gd name="T57" fmla="*/ 6927 h 5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8"/>
                <a:gd name="T88" fmla="*/ 0 h 535"/>
                <a:gd name="T89" fmla="*/ 308 w 308"/>
                <a:gd name="T90" fmla="*/ 535 h 5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8" h="535">
                  <a:moveTo>
                    <a:pt x="0" y="452"/>
                  </a:moveTo>
                  <a:lnTo>
                    <a:pt x="1" y="432"/>
                  </a:lnTo>
                  <a:lnTo>
                    <a:pt x="20" y="371"/>
                  </a:lnTo>
                  <a:lnTo>
                    <a:pt x="50" y="331"/>
                  </a:lnTo>
                  <a:lnTo>
                    <a:pt x="41" y="319"/>
                  </a:lnTo>
                  <a:lnTo>
                    <a:pt x="44" y="280"/>
                  </a:lnTo>
                  <a:lnTo>
                    <a:pt x="28" y="235"/>
                  </a:lnTo>
                  <a:lnTo>
                    <a:pt x="23" y="174"/>
                  </a:lnTo>
                  <a:lnTo>
                    <a:pt x="46" y="110"/>
                  </a:lnTo>
                  <a:lnTo>
                    <a:pt x="78" y="63"/>
                  </a:lnTo>
                  <a:lnTo>
                    <a:pt x="77" y="52"/>
                  </a:lnTo>
                  <a:lnTo>
                    <a:pt x="101" y="11"/>
                  </a:lnTo>
                  <a:lnTo>
                    <a:pt x="286" y="0"/>
                  </a:lnTo>
                  <a:lnTo>
                    <a:pt x="294" y="9"/>
                  </a:lnTo>
                  <a:lnTo>
                    <a:pt x="286" y="340"/>
                  </a:lnTo>
                  <a:lnTo>
                    <a:pt x="307" y="502"/>
                  </a:lnTo>
                  <a:lnTo>
                    <a:pt x="297" y="508"/>
                  </a:lnTo>
                  <a:lnTo>
                    <a:pt x="287" y="502"/>
                  </a:lnTo>
                  <a:lnTo>
                    <a:pt x="273" y="508"/>
                  </a:lnTo>
                  <a:lnTo>
                    <a:pt x="259" y="500"/>
                  </a:lnTo>
                  <a:lnTo>
                    <a:pt x="258" y="505"/>
                  </a:lnTo>
                  <a:lnTo>
                    <a:pt x="244" y="507"/>
                  </a:lnTo>
                  <a:lnTo>
                    <a:pt x="224" y="516"/>
                  </a:lnTo>
                  <a:lnTo>
                    <a:pt x="218" y="512"/>
                  </a:lnTo>
                  <a:lnTo>
                    <a:pt x="208" y="529"/>
                  </a:lnTo>
                  <a:lnTo>
                    <a:pt x="199" y="534"/>
                  </a:lnTo>
                  <a:lnTo>
                    <a:pt x="169" y="481"/>
                  </a:lnTo>
                  <a:lnTo>
                    <a:pt x="174" y="445"/>
                  </a:lnTo>
                  <a:lnTo>
                    <a:pt x="0" y="452"/>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25" name="Freeform 10"/>
            <p:cNvSpPr>
              <a:spLocks/>
            </p:cNvSpPr>
            <p:nvPr/>
          </p:nvSpPr>
          <p:spPr bwMode="auto">
            <a:xfrm>
              <a:off x="3758" y="1781"/>
              <a:ext cx="548" cy="528"/>
            </a:xfrm>
            <a:custGeom>
              <a:avLst/>
              <a:gdLst>
                <a:gd name="T0" fmla="*/ 0 w 365"/>
                <a:gd name="T1" fmla="*/ 1154 h 413"/>
                <a:gd name="T2" fmla="*/ 1034 w 365"/>
                <a:gd name="T3" fmla="*/ 5529 h 413"/>
                <a:gd name="T4" fmla="*/ 1965 w 365"/>
                <a:gd name="T5" fmla="*/ 5523 h 413"/>
                <a:gd name="T6" fmla="*/ 2638 w 365"/>
                <a:gd name="T7" fmla="*/ 5614 h 413"/>
                <a:gd name="T8" fmla="*/ 2931 w 365"/>
                <a:gd name="T9" fmla="*/ 5921 h 413"/>
                <a:gd name="T10" fmla="*/ 3922 w 365"/>
                <a:gd name="T11" fmla="*/ 5995 h 413"/>
                <a:gd name="T12" fmla="*/ 4501 w 365"/>
                <a:gd name="T13" fmla="*/ 6133 h 413"/>
                <a:gd name="T14" fmla="*/ 5875 w 365"/>
                <a:gd name="T15" fmla="*/ 6103 h 413"/>
                <a:gd name="T16" fmla="*/ 6538 w 365"/>
                <a:gd name="T17" fmla="*/ 5921 h 413"/>
                <a:gd name="T18" fmla="*/ 7986 w 365"/>
                <a:gd name="T19" fmla="*/ 6355 h 413"/>
                <a:gd name="T20" fmla="*/ 8911 w 365"/>
                <a:gd name="T21" fmla="*/ 5988 h 413"/>
                <a:gd name="T22" fmla="*/ 9094 w 365"/>
                <a:gd name="T23" fmla="*/ 5276 h 413"/>
                <a:gd name="T24" fmla="*/ 9658 w 365"/>
                <a:gd name="T25" fmla="*/ 5449 h 413"/>
                <a:gd name="T26" fmla="*/ 9954 w 365"/>
                <a:gd name="T27" fmla="*/ 4854 h 413"/>
                <a:gd name="T28" fmla="*/ 11550 w 365"/>
                <a:gd name="T29" fmla="*/ 4339 h 413"/>
                <a:gd name="T30" fmla="*/ 12077 w 365"/>
                <a:gd name="T31" fmla="*/ 4022 h 413"/>
                <a:gd name="T32" fmla="*/ 12445 w 365"/>
                <a:gd name="T33" fmla="*/ 2620 h 413"/>
                <a:gd name="T34" fmla="*/ 12220 w 365"/>
                <a:gd name="T35" fmla="*/ 2350 h 413"/>
                <a:gd name="T36" fmla="*/ 12642 w 365"/>
                <a:gd name="T37" fmla="*/ 2199 h 413"/>
                <a:gd name="T38" fmla="*/ 11778 w 365"/>
                <a:gd name="T39" fmla="*/ 0 h 413"/>
                <a:gd name="T40" fmla="*/ 10531 w 365"/>
                <a:gd name="T41" fmla="*/ 271 h 413"/>
                <a:gd name="T42" fmla="*/ 9658 w 365"/>
                <a:gd name="T43" fmla="*/ 479 h 413"/>
                <a:gd name="T44" fmla="*/ 9293 w 365"/>
                <a:gd name="T45" fmla="*/ 730 h 413"/>
                <a:gd name="T46" fmla="*/ 8595 w 365"/>
                <a:gd name="T47" fmla="*/ 1015 h 413"/>
                <a:gd name="T48" fmla="*/ 7842 w 365"/>
                <a:gd name="T49" fmla="*/ 1034 h 413"/>
                <a:gd name="T50" fmla="*/ 6972 w 365"/>
                <a:gd name="T51" fmla="*/ 1239 h 413"/>
                <a:gd name="T52" fmla="*/ 6617 w 365"/>
                <a:gd name="T53" fmla="*/ 1314 h 413"/>
                <a:gd name="T54" fmla="*/ 6082 w 365"/>
                <a:gd name="T55" fmla="*/ 1206 h 413"/>
                <a:gd name="T56" fmla="*/ 5372 w 365"/>
                <a:gd name="T57" fmla="*/ 1316 h 413"/>
                <a:gd name="T58" fmla="*/ 5270 w 365"/>
                <a:gd name="T59" fmla="*/ 1278 h 413"/>
                <a:gd name="T60" fmla="*/ 5935 w 365"/>
                <a:gd name="T61" fmla="*/ 1110 h 413"/>
                <a:gd name="T62" fmla="*/ 5875 w 365"/>
                <a:gd name="T63" fmla="*/ 1110 h 413"/>
                <a:gd name="T64" fmla="*/ 5557 w 365"/>
                <a:gd name="T65" fmla="*/ 1034 h 413"/>
                <a:gd name="T66" fmla="*/ 5300 w 365"/>
                <a:gd name="T67" fmla="*/ 1154 h 413"/>
                <a:gd name="T68" fmla="*/ 4166 w 365"/>
                <a:gd name="T69" fmla="*/ 905 h 413"/>
                <a:gd name="T70" fmla="*/ 3678 w 365"/>
                <a:gd name="T71" fmla="*/ 1015 h 413"/>
                <a:gd name="T72" fmla="*/ 3758 w 365"/>
                <a:gd name="T73" fmla="*/ 880 h 413"/>
                <a:gd name="T74" fmla="*/ 0 w 365"/>
                <a:gd name="T75" fmla="*/ 1154 h 4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5"/>
                <a:gd name="T115" fmla="*/ 0 h 413"/>
                <a:gd name="T116" fmla="*/ 365 w 365"/>
                <a:gd name="T117" fmla="*/ 413 h 4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5" h="413">
                  <a:moveTo>
                    <a:pt x="0" y="75"/>
                  </a:moveTo>
                  <a:lnTo>
                    <a:pt x="30" y="359"/>
                  </a:lnTo>
                  <a:lnTo>
                    <a:pt x="57" y="358"/>
                  </a:lnTo>
                  <a:lnTo>
                    <a:pt x="76" y="364"/>
                  </a:lnTo>
                  <a:lnTo>
                    <a:pt x="84" y="384"/>
                  </a:lnTo>
                  <a:lnTo>
                    <a:pt x="113" y="389"/>
                  </a:lnTo>
                  <a:lnTo>
                    <a:pt x="130" y="398"/>
                  </a:lnTo>
                  <a:lnTo>
                    <a:pt x="169" y="396"/>
                  </a:lnTo>
                  <a:lnTo>
                    <a:pt x="188" y="384"/>
                  </a:lnTo>
                  <a:lnTo>
                    <a:pt x="230" y="412"/>
                  </a:lnTo>
                  <a:lnTo>
                    <a:pt x="257" y="388"/>
                  </a:lnTo>
                  <a:lnTo>
                    <a:pt x="262" y="342"/>
                  </a:lnTo>
                  <a:lnTo>
                    <a:pt x="279" y="353"/>
                  </a:lnTo>
                  <a:lnTo>
                    <a:pt x="287" y="315"/>
                  </a:lnTo>
                  <a:lnTo>
                    <a:pt x="333" y="281"/>
                  </a:lnTo>
                  <a:lnTo>
                    <a:pt x="348" y="261"/>
                  </a:lnTo>
                  <a:lnTo>
                    <a:pt x="359" y="170"/>
                  </a:lnTo>
                  <a:lnTo>
                    <a:pt x="352" y="152"/>
                  </a:lnTo>
                  <a:lnTo>
                    <a:pt x="364" y="143"/>
                  </a:lnTo>
                  <a:lnTo>
                    <a:pt x="340" y="0"/>
                  </a:lnTo>
                  <a:lnTo>
                    <a:pt x="304" y="18"/>
                  </a:lnTo>
                  <a:lnTo>
                    <a:pt x="279" y="31"/>
                  </a:lnTo>
                  <a:lnTo>
                    <a:pt x="268" y="47"/>
                  </a:lnTo>
                  <a:lnTo>
                    <a:pt x="248" y="66"/>
                  </a:lnTo>
                  <a:lnTo>
                    <a:pt x="226" y="67"/>
                  </a:lnTo>
                  <a:lnTo>
                    <a:pt x="201" y="80"/>
                  </a:lnTo>
                  <a:lnTo>
                    <a:pt x="191" y="85"/>
                  </a:lnTo>
                  <a:lnTo>
                    <a:pt x="175" y="78"/>
                  </a:lnTo>
                  <a:lnTo>
                    <a:pt x="155" y="86"/>
                  </a:lnTo>
                  <a:lnTo>
                    <a:pt x="152" y="83"/>
                  </a:lnTo>
                  <a:lnTo>
                    <a:pt x="171" y="72"/>
                  </a:lnTo>
                  <a:lnTo>
                    <a:pt x="169" y="72"/>
                  </a:lnTo>
                  <a:lnTo>
                    <a:pt x="160" y="67"/>
                  </a:lnTo>
                  <a:lnTo>
                    <a:pt x="153" y="75"/>
                  </a:lnTo>
                  <a:lnTo>
                    <a:pt x="120" y="59"/>
                  </a:lnTo>
                  <a:lnTo>
                    <a:pt x="106" y="66"/>
                  </a:lnTo>
                  <a:lnTo>
                    <a:pt x="108" y="57"/>
                  </a:lnTo>
                  <a:lnTo>
                    <a:pt x="0" y="75"/>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26" name="Freeform 11"/>
            <p:cNvSpPr>
              <a:spLocks/>
            </p:cNvSpPr>
            <p:nvPr/>
          </p:nvSpPr>
          <p:spPr bwMode="auto">
            <a:xfrm>
              <a:off x="5296" y="1576"/>
              <a:ext cx="102" cy="108"/>
            </a:xfrm>
            <a:custGeom>
              <a:avLst/>
              <a:gdLst>
                <a:gd name="T0" fmla="*/ 0 w 69"/>
                <a:gd name="T1" fmla="*/ 126 h 85"/>
                <a:gd name="T2" fmla="*/ 430 w 69"/>
                <a:gd name="T3" fmla="*/ 1183 h 85"/>
                <a:gd name="T4" fmla="*/ 529 w 69"/>
                <a:gd name="T5" fmla="*/ 1260 h 85"/>
                <a:gd name="T6" fmla="*/ 1329 w 69"/>
                <a:gd name="T7" fmla="*/ 1014 h 85"/>
                <a:gd name="T8" fmla="*/ 1251 w 69"/>
                <a:gd name="T9" fmla="*/ 710 h 85"/>
                <a:gd name="T10" fmla="*/ 1385 w 69"/>
                <a:gd name="T11" fmla="*/ 539 h 85"/>
                <a:gd name="T12" fmla="*/ 1548 w 69"/>
                <a:gd name="T13" fmla="*/ 675 h 85"/>
                <a:gd name="T14" fmla="*/ 1657 w 69"/>
                <a:gd name="T15" fmla="*/ 879 h 85"/>
                <a:gd name="T16" fmla="*/ 1849 w 69"/>
                <a:gd name="T17" fmla="*/ 879 h 85"/>
                <a:gd name="T18" fmla="*/ 2115 w 69"/>
                <a:gd name="T19" fmla="*/ 675 h 85"/>
                <a:gd name="T20" fmla="*/ 1849 w 69"/>
                <a:gd name="T21" fmla="*/ 388 h 85"/>
                <a:gd name="T22" fmla="*/ 1385 w 69"/>
                <a:gd name="T23" fmla="*/ 357 h 85"/>
                <a:gd name="T24" fmla="*/ 992 w 69"/>
                <a:gd name="T25" fmla="*/ 1 h 85"/>
                <a:gd name="T26" fmla="*/ 755 w 69"/>
                <a:gd name="T27" fmla="*/ 0 h 85"/>
                <a:gd name="T28" fmla="*/ 0 w 69"/>
                <a:gd name="T29" fmla="*/ 126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85"/>
                <a:gd name="T47" fmla="*/ 69 w 69"/>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85">
                  <a:moveTo>
                    <a:pt x="0" y="8"/>
                  </a:moveTo>
                  <a:lnTo>
                    <a:pt x="14" y="79"/>
                  </a:lnTo>
                  <a:lnTo>
                    <a:pt x="17" y="84"/>
                  </a:lnTo>
                  <a:lnTo>
                    <a:pt x="43" y="68"/>
                  </a:lnTo>
                  <a:lnTo>
                    <a:pt x="40" y="47"/>
                  </a:lnTo>
                  <a:lnTo>
                    <a:pt x="44" y="36"/>
                  </a:lnTo>
                  <a:lnTo>
                    <a:pt x="50" y="45"/>
                  </a:lnTo>
                  <a:lnTo>
                    <a:pt x="53" y="59"/>
                  </a:lnTo>
                  <a:lnTo>
                    <a:pt x="59" y="59"/>
                  </a:lnTo>
                  <a:lnTo>
                    <a:pt x="68" y="45"/>
                  </a:lnTo>
                  <a:lnTo>
                    <a:pt x="59" y="26"/>
                  </a:lnTo>
                  <a:lnTo>
                    <a:pt x="44" y="24"/>
                  </a:lnTo>
                  <a:lnTo>
                    <a:pt x="32" y="1"/>
                  </a:lnTo>
                  <a:lnTo>
                    <a:pt x="24" y="0"/>
                  </a:lnTo>
                  <a:lnTo>
                    <a:pt x="0" y="8"/>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27" name="Freeform 12"/>
            <p:cNvSpPr>
              <a:spLocks/>
            </p:cNvSpPr>
            <p:nvPr/>
          </p:nvSpPr>
          <p:spPr bwMode="auto">
            <a:xfrm>
              <a:off x="4004" y="2085"/>
              <a:ext cx="1009" cy="486"/>
            </a:xfrm>
            <a:custGeom>
              <a:avLst/>
              <a:gdLst>
                <a:gd name="T0" fmla="*/ 2112 w 673"/>
                <a:gd name="T1" fmla="*/ 5228 h 380"/>
                <a:gd name="T2" fmla="*/ 2885 w 673"/>
                <a:gd name="T3" fmla="*/ 4663 h 380"/>
                <a:gd name="T4" fmla="*/ 4426 w 673"/>
                <a:gd name="T5" fmla="*/ 3988 h 380"/>
                <a:gd name="T6" fmla="*/ 6357 w 673"/>
                <a:gd name="T7" fmla="*/ 4192 h 380"/>
                <a:gd name="T8" fmla="*/ 7468 w 673"/>
                <a:gd name="T9" fmla="*/ 4192 h 380"/>
                <a:gd name="T10" fmla="*/ 8964 w 673"/>
                <a:gd name="T11" fmla="*/ 3847 h 380"/>
                <a:gd name="T12" fmla="*/ 9288 w 673"/>
                <a:gd name="T13" fmla="*/ 3402 h 380"/>
                <a:gd name="T14" fmla="*/ 10609 w 673"/>
                <a:gd name="T15" fmla="*/ 1730 h 380"/>
                <a:gd name="T16" fmla="*/ 12184 w 673"/>
                <a:gd name="T17" fmla="*/ 1315 h 380"/>
                <a:gd name="T18" fmla="*/ 13487 w 673"/>
                <a:gd name="T19" fmla="*/ 666 h 380"/>
                <a:gd name="T20" fmla="*/ 15384 w 673"/>
                <a:gd name="T21" fmla="*/ 403 h 380"/>
                <a:gd name="T22" fmla="*/ 16402 w 673"/>
                <a:gd name="T23" fmla="*/ 160 h 380"/>
                <a:gd name="T24" fmla="*/ 17571 w 673"/>
                <a:gd name="T25" fmla="*/ 555 h 380"/>
                <a:gd name="T26" fmla="*/ 17855 w 673"/>
                <a:gd name="T27" fmla="*/ 952 h 380"/>
                <a:gd name="T28" fmla="*/ 17571 w 673"/>
                <a:gd name="T29" fmla="*/ 1591 h 380"/>
                <a:gd name="T30" fmla="*/ 18387 w 673"/>
                <a:gd name="T31" fmla="*/ 1652 h 380"/>
                <a:gd name="T32" fmla="*/ 19643 w 673"/>
                <a:gd name="T33" fmla="*/ 1779 h 380"/>
                <a:gd name="T34" fmla="*/ 20921 w 673"/>
                <a:gd name="T35" fmla="*/ 2060 h 380"/>
                <a:gd name="T36" fmla="*/ 20769 w 673"/>
                <a:gd name="T37" fmla="*/ 2433 h 380"/>
                <a:gd name="T38" fmla="*/ 20435 w 673"/>
                <a:gd name="T39" fmla="*/ 2504 h 380"/>
                <a:gd name="T40" fmla="*/ 18771 w 673"/>
                <a:gd name="T41" fmla="*/ 2035 h 380"/>
                <a:gd name="T42" fmla="*/ 20999 w 673"/>
                <a:gd name="T43" fmla="*/ 2664 h 380"/>
                <a:gd name="T44" fmla="*/ 21304 w 673"/>
                <a:gd name="T45" fmla="*/ 2903 h 380"/>
                <a:gd name="T46" fmla="*/ 21012 w 673"/>
                <a:gd name="T47" fmla="*/ 2942 h 380"/>
                <a:gd name="T48" fmla="*/ 20799 w 673"/>
                <a:gd name="T49" fmla="*/ 3062 h 380"/>
                <a:gd name="T50" fmla="*/ 20655 w 673"/>
                <a:gd name="T51" fmla="*/ 3213 h 380"/>
                <a:gd name="T52" fmla="*/ 19574 w 673"/>
                <a:gd name="T53" fmla="*/ 2830 h 380"/>
                <a:gd name="T54" fmla="*/ 20547 w 673"/>
                <a:gd name="T55" fmla="*/ 3272 h 380"/>
                <a:gd name="T56" fmla="*/ 21255 w 673"/>
                <a:gd name="T57" fmla="*/ 3337 h 380"/>
                <a:gd name="T58" fmla="*/ 21426 w 673"/>
                <a:gd name="T59" fmla="*/ 3434 h 380"/>
                <a:gd name="T60" fmla="*/ 21155 w 673"/>
                <a:gd name="T61" fmla="*/ 3617 h 380"/>
                <a:gd name="T62" fmla="*/ 20349 w 673"/>
                <a:gd name="T63" fmla="*/ 3383 h 380"/>
                <a:gd name="T64" fmla="*/ 19468 w 673"/>
                <a:gd name="T65" fmla="*/ 3213 h 380"/>
                <a:gd name="T66" fmla="*/ 20268 w 673"/>
                <a:gd name="T67" fmla="*/ 3474 h 380"/>
                <a:gd name="T68" fmla="*/ 21155 w 673"/>
                <a:gd name="T69" fmla="*/ 3778 h 380"/>
                <a:gd name="T70" fmla="*/ 21486 w 673"/>
                <a:gd name="T71" fmla="*/ 3637 h 380"/>
                <a:gd name="T72" fmla="*/ 22438 w 673"/>
                <a:gd name="T73" fmla="*/ 3653 h 380"/>
                <a:gd name="T74" fmla="*/ 22651 w 673"/>
                <a:gd name="T75" fmla="*/ 4117 h 380"/>
                <a:gd name="T76" fmla="*/ 13430 w 673"/>
                <a:gd name="T77" fmla="*/ 5033 h 380"/>
                <a:gd name="T78" fmla="*/ 0 w 673"/>
                <a:gd name="T79" fmla="*/ 5863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3"/>
                <a:gd name="T121" fmla="*/ 0 h 380"/>
                <a:gd name="T122" fmla="*/ 673 w 673"/>
                <a:gd name="T123" fmla="*/ 380 h 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3" h="380">
                  <a:moveTo>
                    <a:pt x="0" y="379"/>
                  </a:moveTo>
                  <a:lnTo>
                    <a:pt x="62" y="338"/>
                  </a:lnTo>
                  <a:lnTo>
                    <a:pt x="62" y="328"/>
                  </a:lnTo>
                  <a:lnTo>
                    <a:pt x="84" y="302"/>
                  </a:lnTo>
                  <a:lnTo>
                    <a:pt x="106" y="286"/>
                  </a:lnTo>
                  <a:lnTo>
                    <a:pt x="129" y="258"/>
                  </a:lnTo>
                  <a:lnTo>
                    <a:pt x="154" y="286"/>
                  </a:lnTo>
                  <a:lnTo>
                    <a:pt x="185" y="271"/>
                  </a:lnTo>
                  <a:lnTo>
                    <a:pt x="197" y="280"/>
                  </a:lnTo>
                  <a:lnTo>
                    <a:pt x="217" y="271"/>
                  </a:lnTo>
                  <a:lnTo>
                    <a:pt x="228" y="256"/>
                  </a:lnTo>
                  <a:lnTo>
                    <a:pt x="261" y="249"/>
                  </a:lnTo>
                  <a:lnTo>
                    <a:pt x="280" y="226"/>
                  </a:lnTo>
                  <a:lnTo>
                    <a:pt x="271" y="220"/>
                  </a:lnTo>
                  <a:lnTo>
                    <a:pt x="301" y="148"/>
                  </a:lnTo>
                  <a:lnTo>
                    <a:pt x="309" y="112"/>
                  </a:lnTo>
                  <a:lnTo>
                    <a:pt x="340" y="127"/>
                  </a:lnTo>
                  <a:lnTo>
                    <a:pt x="355" y="85"/>
                  </a:lnTo>
                  <a:lnTo>
                    <a:pt x="371" y="81"/>
                  </a:lnTo>
                  <a:lnTo>
                    <a:pt x="393" y="43"/>
                  </a:lnTo>
                  <a:lnTo>
                    <a:pt x="400" y="0"/>
                  </a:lnTo>
                  <a:lnTo>
                    <a:pt x="448" y="26"/>
                  </a:lnTo>
                  <a:lnTo>
                    <a:pt x="456" y="5"/>
                  </a:lnTo>
                  <a:lnTo>
                    <a:pt x="478" y="10"/>
                  </a:lnTo>
                  <a:lnTo>
                    <a:pt x="491" y="27"/>
                  </a:lnTo>
                  <a:lnTo>
                    <a:pt x="512" y="36"/>
                  </a:lnTo>
                  <a:lnTo>
                    <a:pt x="521" y="50"/>
                  </a:lnTo>
                  <a:lnTo>
                    <a:pt x="520" y="62"/>
                  </a:lnTo>
                  <a:lnTo>
                    <a:pt x="506" y="87"/>
                  </a:lnTo>
                  <a:lnTo>
                    <a:pt x="512" y="103"/>
                  </a:lnTo>
                  <a:lnTo>
                    <a:pt x="528" y="96"/>
                  </a:lnTo>
                  <a:lnTo>
                    <a:pt x="535" y="107"/>
                  </a:lnTo>
                  <a:lnTo>
                    <a:pt x="542" y="113"/>
                  </a:lnTo>
                  <a:lnTo>
                    <a:pt x="572" y="115"/>
                  </a:lnTo>
                  <a:lnTo>
                    <a:pt x="581" y="127"/>
                  </a:lnTo>
                  <a:lnTo>
                    <a:pt x="609" y="133"/>
                  </a:lnTo>
                  <a:lnTo>
                    <a:pt x="601" y="141"/>
                  </a:lnTo>
                  <a:lnTo>
                    <a:pt x="605" y="158"/>
                  </a:lnTo>
                  <a:lnTo>
                    <a:pt x="606" y="165"/>
                  </a:lnTo>
                  <a:lnTo>
                    <a:pt x="595" y="162"/>
                  </a:lnTo>
                  <a:lnTo>
                    <a:pt x="577" y="152"/>
                  </a:lnTo>
                  <a:lnTo>
                    <a:pt x="547" y="132"/>
                  </a:lnTo>
                  <a:lnTo>
                    <a:pt x="589" y="171"/>
                  </a:lnTo>
                  <a:lnTo>
                    <a:pt x="611" y="172"/>
                  </a:lnTo>
                  <a:lnTo>
                    <a:pt x="598" y="178"/>
                  </a:lnTo>
                  <a:lnTo>
                    <a:pt x="620" y="188"/>
                  </a:lnTo>
                  <a:lnTo>
                    <a:pt x="619" y="197"/>
                  </a:lnTo>
                  <a:lnTo>
                    <a:pt x="612" y="190"/>
                  </a:lnTo>
                  <a:lnTo>
                    <a:pt x="602" y="191"/>
                  </a:lnTo>
                  <a:lnTo>
                    <a:pt x="606" y="198"/>
                  </a:lnTo>
                  <a:lnTo>
                    <a:pt x="612" y="203"/>
                  </a:lnTo>
                  <a:lnTo>
                    <a:pt x="602" y="208"/>
                  </a:lnTo>
                  <a:lnTo>
                    <a:pt x="580" y="191"/>
                  </a:lnTo>
                  <a:lnTo>
                    <a:pt x="570" y="183"/>
                  </a:lnTo>
                  <a:lnTo>
                    <a:pt x="576" y="194"/>
                  </a:lnTo>
                  <a:lnTo>
                    <a:pt x="598" y="212"/>
                  </a:lnTo>
                  <a:lnTo>
                    <a:pt x="609" y="212"/>
                  </a:lnTo>
                  <a:lnTo>
                    <a:pt x="619" y="216"/>
                  </a:lnTo>
                  <a:lnTo>
                    <a:pt x="618" y="222"/>
                  </a:lnTo>
                  <a:lnTo>
                    <a:pt x="624" y="222"/>
                  </a:lnTo>
                  <a:lnTo>
                    <a:pt x="625" y="227"/>
                  </a:lnTo>
                  <a:lnTo>
                    <a:pt x="616" y="234"/>
                  </a:lnTo>
                  <a:lnTo>
                    <a:pt x="598" y="227"/>
                  </a:lnTo>
                  <a:lnTo>
                    <a:pt x="593" y="219"/>
                  </a:lnTo>
                  <a:lnTo>
                    <a:pt x="572" y="216"/>
                  </a:lnTo>
                  <a:lnTo>
                    <a:pt x="567" y="208"/>
                  </a:lnTo>
                  <a:lnTo>
                    <a:pt x="559" y="218"/>
                  </a:lnTo>
                  <a:lnTo>
                    <a:pt x="590" y="225"/>
                  </a:lnTo>
                  <a:lnTo>
                    <a:pt x="591" y="233"/>
                  </a:lnTo>
                  <a:lnTo>
                    <a:pt x="616" y="244"/>
                  </a:lnTo>
                  <a:lnTo>
                    <a:pt x="624" y="244"/>
                  </a:lnTo>
                  <a:lnTo>
                    <a:pt x="626" y="235"/>
                  </a:lnTo>
                  <a:lnTo>
                    <a:pt x="636" y="238"/>
                  </a:lnTo>
                  <a:lnTo>
                    <a:pt x="653" y="236"/>
                  </a:lnTo>
                  <a:lnTo>
                    <a:pt x="672" y="271"/>
                  </a:lnTo>
                  <a:lnTo>
                    <a:pt x="659" y="266"/>
                  </a:lnTo>
                  <a:lnTo>
                    <a:pt x="656" y="276"/>
                  </a:lnTo>
                  <a:lnTo>
                    <a:pt x="391" y="326"/>
                  </a:lnTo>
                  <a:lnTo>
                    <a:pt x="173" y="355"/>
                  </a:lnTo>
                  <a:lnTo>
                    <a:pt x="0" y="379"/>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28" name="Freeform 13"/>
            <p:cNvSpPr>
              <a:spLocks/>
            </p:cNvSpPr>
            <p:nvPr/>
          </p:nvSpPr>
          <p:spPr bwMode="auto">
            <a:xfrm>
              <a:off x="3432" y="2822"/>
              <a:ext cx="499" cy="689"/>
            </a:xfrm>
            <a:custGeom>
              <a:avLst/>
              <a:gdLst>
                <a:gd name="T0" fmla="*/ 0 w 333"/>
                <a:gd name="T1" fmla="*/ 306 h 539"/>
                <a:gd name="T2" fmla="*/ 285 w 333"/>
                <a:gd name="T3" fmla="*/ 442 h 539"/>
                <a:gd name="T4" fmla="*/ 0 w 333"/>
                <a:gd name="T5" fmla="*/ 5564 h 539"/>
                <a:gd name="T6" fmla="*/ 670 w 333"/>
                <a:gd name="T7" fmla="*/ 8060 h 539"/>
                <a:gd name="T8" fmla="*/ 1497 w 333"/>
                <a:gd name="T9" fmla="*/ 8136 h 539"/>
                <a:gd name="T10" fmla="*/ 1801 w 333"/>
                <a:gd name="T11" fmla="*/ 7376 h 539"/>
                <a:gd name="T12" fmla="*/ 2093 w 333"/>
                <a:gd name="T13" fmla="*/ 7570 h 539"/>
                <a:gd name="T14" fmla="*/ 2165 w 333"/>
                <a:gd name="T15" fmla="*/ 7948 h 539"/>
                <a:gd name="T16" fmla="*/ 2621 w 333"/>
                <a:gd name="T17" fmla="*/ 8115 h 539"/>
                <a:gd name="T18" fmla="*/ 1951 w 333"/>
                <a:gd name="T19" fmla="*/ 8310 h 539"/>
                <a:gd name="T20" fmla="*/ 3572 w 333"/>
                <a:gd name="T21" fmla="*/ 8107 h 539"/>
                <a:gd name="T22" fmla="*/ 3883 w 333"/>
                <a:gd name="T23" fmla="*/ 7874 h 539"/>
                <a:gd name="T24" fmla="*/ 3640 w 333"/>
                <a:gd name="T25" fmla="*/ 7744 h 539"/>
                <a:gd name="T26" fmla="*/ 3785 w 333"/>
                <a:gd name="T27" fmla="*/ 7534 h 539"/>
                <a:gd name="T28" fmla="*/ 2976 w 333"/>
                <a:gd name="T29" fmla="*/ 7208 h 539"/>
                <a:gd name="T30" fmla="*/ 3004 w 333"/>
                <a:gd name="T31" fmla="*/ 6950 h 539"/>
                <a:gd name="T32" fmla="*/ 11396 w 333"/>
                <a:gd name="T33" fmla="*/ 6623 h 539"/>
                <a:gd name="T34" fmla="*/ 10612 w 333"/>
                <a:gd name="T35" fmla="*/ 5290 h 539"/>
                <a:gd name="T36" fmla="*/ 10752 w 333"/>
                <a:gd name="T37" fmla="*/ 4828 h 539"/>
                <a:gd name="T38" fmla="*/ 11063 w 333"/>
                <a:gd name="T39" fmla="*/ 4517 h 539"/>
                <a:gd name="T40" fmla="*/ 10794 w 333"/>
                <a:gd name="T41" fmla="*/ 4070 h 539"/>
                <a:gd name="T42" fmla="*/ 9983 w 333"/>
                <a:gd name="T43" fmla="*/ 3505 h 539"/>
                <a:gd name="T44" fmla="*/ 7842 w 333"/>
                <a:gd name="T45" fmla="*/ 0 h 539"/>
                <a:gd name="T46" fmla="*/ 0 w 333"/>
                <a:gd name="T47" fmla="*/ 306 h 5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3"/>
                <a:gd name="T73" fmla="*/ 0 h 539"/>
                <a:gd name="T74" fmla="*/ 333 w 333"/>
                <a:gd name="T75" fmla="*/ 539 h 5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3" h="539">
                  <a:moveTo>
                    <a:pt x="0" y="20"/>
                  </a:moveTo>
                  <a:lnTo>
                    <a:pt x="8" y="29"/>
                  </a:lnTo>
                  <a:lnTo>
                    <a:pt x="0" y="361"/>
                  </a:lnTo>
                  <a:lnTo>
                    <a:pt x="20" y="522"/>
                  </a:lnTo>
                  <a:lnTo>
                    <a:pt x="44" y="527"/>
                  </a:lnTo>
                  <a:lnTo>
                    <a:pt x="53" y="478"/>
                  </a:lnTo>
                  <a:lnTo>
                    <a:pt x="61" y="490"/>
                  </a:lnTo>
                  <a:lnTo>
                    <a:pt x="63" y="515"/>
                  </a:lnTo>
                  <a:lnTo>
                    <a:pt x="77" y="526"/>
                  </a:lnTo>
                  <a:lnTo>
                    <a:pt x="57" y="538"/>
                  </a:lnTo>
                  <a:lnTo>
                    <a:pt x="104" y="525"/>
                  </a:lnTo>
                  <a:lnTo>
                    <a:pt x="113" y="510"/>
                  </a:lnTo>
                  <a:lnTo>
                    <a:pt x="106" y="502"/>
                  </a:lnTo>
                  <a:lnTo>
                    <a:pt x="110" y="488"/>
                  </a:lnTo>
                  <a:lnTo>
                    <a:pt x="87" y="467"/>
                  </a:lnTo>
                  <a:lnTo>
                    <a:pt x="88" y="450"/>
                  </a:lnTo>
                  <a:lnTo>
                    <a:pt x="332" y="429"/>
                  </a:lnTo>
                  <a:lnTo>
                    <a:pt x="310" y="343"/>
                  </a:lnTo>
                  <a:lnTo>
                    <a:pt x="314" y="313"/>
                  </a:lnTo>
                  <a:lnTo>
                    <a:pt x="323" y="293"/>
                  </a:lnTo>
                  <a:lnTo>
                    <a:pt x="315" y="264"/>
                  </a:lnTo>
                  <a:lnTo>
                    <a:pt x="291" y="227"/>
                  </a:lnTo>
                  <a:lnTo>
                    <a:pt x="229" y="0"/>
                  </a:lnTo>
                  <a:lnTo>
                    <a:pt x="0" y="20"/>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29" name="Freeform 14"/>
            <p:cNvSpPr>
              <a:spLocks/>
            </p:cNvSpPr>
            <p:nvPr/>
          </p:nvSpPr>
          <p:spPr bwMode="auto">
            <a:xfrm>
              <a:off x="5095" y="1585"/>
              <a:ext cx="224" cy="182"/>
            </a:xfrm>
            <a:custGeom>
              <a:avLst/>
              <a:gdLst>
                <a:gd name="T0" fmla="*/ 0 w 149"/>
                <a:gd name="T1" fmla="*/ 440 h 142"/>
                <a:gd name="T2" fmla="*/ 427 w 149"/>
                <a:gd name="T3" fmla="*/ 1593 h 142"/>
                <a:gd name="T4" fmla="*/ 427 w 149"/>
                <a:gd name="T5" fmla="*/ 2203 h 142"/>
                <a:gd name="T6" fmla="*/ 822 w 149"/>
                <a:gd name="T7" fmla="*/ 2152 h 142"/>
                <a:gd name="T8" fmla="*/ 1087 w 149"/>
                <a:gd name="T9" fmla="*/ 1987 h 142"/>
                <a:gd name="T10" fmla="*/ 1818 w 149"/>
                <a:gd name="T11" fmla="*/ 1847 h 142"/>
                <a:gd name="T12" fmla="*/ 2133 w 149"/>
                <a:gd name="T13" fmla="*/ 1532 h 142"/>
                <a:gd name="T14" fmla="*/ 2383 w 149"/>
                <a:gd name="T15" fmla="*/ 1593 h 142"/>
                <a:gd name="T16" fmla="*/ 2956 w 149"/>
                <a:gd name="T17" fmla="*/ 1475 h 142"/>
                <a:gd name="T18" fmla="*/ 3785 w 149"/>
                <a:gd name="T19" fmla="*/ 1428 h 142"/>
                <a:gd name="T20" fmla="*/ 3785 w 149"/>
                <a:gd name="T21" fmla="*/ 1298 h 142"/>
                <a:gd name="T22" fmla="*/ 4009 w 149"/>
                <a:gd name="T23" fmla="*/ 1377 h 142"/>
                <a:gd name="T24" fmla="*/ 4261 w 149"/>
                <a:gd name="T25" fmla="*/ 1287 h 142"/>
                <a:gd name="T26" fmla="*/ 4684 w 149"/>
                <a:gd name="T27" fmla="*/ 1236 h 142"/>
                <a:gd name="T28" fmla="*/ 5217 w 149"/>
                <a:gd name="T29" fmla="*/ 1124 h 142"/>
                <a:gd name="T30" fmla="*/ 4684 w 149"/>
                <a:gd name="T31" fmla="*/ 0 h 142"/>
                <a:gd name="T32" fmla="*/ 0 w 149"/>
                <a:gd name="T33" fmla="*/ 44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9"/>
                <a:gd name="T52" fmla="*/ 0 h 142"/>
                <a:gd name="T53" fmla="*/ 149 w 149"/>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9" h="142">
                  <a:moveTo>
                    <a:pt x="0" y="28"/>
                  </a:moveTo>
                  <a:lnTo>
                    <a:pt x="12" y="102"/>
                  </a:lnTo>
                  <a:lnTo>
                    <a:pt x="12" y="141"/>
                  </a:lnTo>
                  <a:lnTo>
                    <a:pt x="23" y="138"/>
                  </a:lnTo>
                  <a:lnTo>
                    <a:pt x="31" y="127"/>
                  </a:lnTo>
                  <a:lnTo>
                    <a:pt x="52" y="118"/>
                  </a:lnTo>
                  <a:lnTo>
                    <a:pt x="61" y="98"/>
                  </a:lnTo>
                  <a:lnTo>
                    <a:pt x="68" y="102"/>
                  </a:lnTo>
                  <a:lnTo>
                    <a:pt x="84" y="95"/>
                  </a:lnTo>
                  <a:lnTo>
                    <a:pt x="107" y="91"/>
                  </a:lnTo>
                  <a:lnTo>
                    <a:pt x="107" y="83"/>
                  </a:lnTo>
                  <a:lnTo>
                    <a:pt x="114" y="88"/>
                  </a:lnTo>
                  <a:lnTo>
                    <a:pt x="121" y="82"/>
                  </a:lnTo>
                  <a:lnTo>
                    <a:pt x="133" y="79"/>
                  </a:lnTo>
                  <a:lnTo>
                    <a:pt x="148" y="72"/>
                  </a:lnTo>
                  <a:lnTo>
                    <a:pt x="133" y="0"/>
                  </a:lnTo>
                  <a:lnTo>
                    <a:pt x="0" y="28"/>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0" name="Freeform 15"/>
            <p:cNvSpPr>
              <a:spLocks/>
            </p:cNvSpPr>
            <p:nvPr/>
          </p:nvSpPr>
          <p:spPr bwMode="auto">
            <a:xfrm>
              <a:off x="3562" y="3338"/>
              <a:ext cx="1183" cy="761"/>
            </a:xfrm>
            <a:custGeom>
              <a:avLst/>
              <a:gdLst>
                <a:gd name="T0" fmla="*/ 0 w 789"/>
                <a:gd name="T1" fmla="*/ 844 h 596"/>
                <a:gd name="T2" fmla="*/ 607 w 789"/>
                <a:gd name="T3" fmla="*/ 1374 h 596"/>
                <a:gd name="T4" fmla="*/ 549 w 789"/>
                <a:gd name="T5" fmla="*/ 1738 h 596"/>
                <a:gd name="T6" fmla="*/ 1477 w 789"/>
                <a:gd name="T7" fmla="*/ 1467 h 596"/>
                <a:gd name="T8" fmla="*/ 1742 w 789"/>
                <a:gd name="T9" fmla="*/ 1401 h 596"/>
                <a:gd name="T10" fmla="*/ 2188 w 789"/>
                <a:gd name="T11" fmla="*/ 1374 h 596"/>
                <a:gd name="T12" fmla="*/ 3371 w 789"/>
                <a:gd name="T13" fmla="*/ 1406 h 596"/>
                <a:gd name="T14" fmla="*/ 3948 w 789"/>
                <a:gd name="T15" fmla="*/ 1309 h 596"/>
                <a:gd name="T16" fmla="*/ 4933 w 789"/>
                <a:gd name="T17" fmla="*/ 1352 h 596"/>
                <a:gd name="T18" fmla="*/ 4111 w 789"/>
                <a:gd name="T19" fmla="*/ 1447 h 596"/>
                <a:gd name="T20" fmla="*/ 6285 w 789"/>
                <a:gd name="T21" fmla="*/ 1775 h 596"/>
                <a:gd name="T22" fmla="*/ 6455 w 789"/>
                <a:gd name="T23" fmla="*/ 1702 h 596"/>
                <a:gd name="T24" fmla="*/ 6509 w 789"/>
                <a:gd name="T25" fmla="*/ 1841 h 596"/>
                <a:gd name="T26" fmla="*/ 7789 w 789"/>
                <a:gd name="T27" fmla="*/ 2220 h 596"/>
                <a:gd name="T28" fmla="*/ 7419 w 789"/>
                <a:gd name="T29" fmla="*/ 2180 h 596"/>
                <a:gd name="T30" fmla="*/ 8318 w 789"/>
                <a:gd name="T31" fmla="*/ 2363 h 596"/>
                <a:gd name="T32" fmla="*/ 9131 w 789"/>
                <a:gd name="T33" fmla="*/ 2206 h 596"/>
                <a:gd name="T34" fmla="*/ 10241 w 789"/>
                <a:gd name="T35" fmla="*/ 1978 h 596"/>
                <a:gd name="T36" fmla="*/ 10625 w 789"/>
                <a:gd name="T37" fmla="*/ 1855 h 596"/>
                <a:gd name="T38" fmla="*/ 12016 w 789"/>
                <a:gd name="T39" fmla="*/ 1578 h 596"/>
                <a:gd name="T40" fmla="*/ 13631 w 789"/>
                <a:gd name="T41" fmla="*/ 2113 h 596"/>
                <a:gd name="T42" fmla="*/ 14208 w 789"/>
                <a:gd name="T43" fmla="*/ 2411 h 596"/>
                <a:gd name="T44" fmla="*/ 15112 w 789"/>
                <a:gd name="T45" fmla="*/ 2754 h 596"/>
                <a:gd name="T46" fmla="*/ 16307 w 789"/>
                <a:gd name="T47" fmla="*/ 2897 h 596"/>
                <a:gd name="T48" fmla="*/ 17057 w 789"/>
                <a:gd name="T49" fmla="*/ 3652 h 596"/>
                <a:gd name="T50" fmla="*/ 16883 w 789"/>
                <a:gd name="T51" fmla="*/ 5090 h 596"/>
                <a:gd name="T52" fmla="*/ 17538 w 789"/>
                <a:gd name="T53" fmla="*/ 5013 h 596"/>
                <a:gd name="T54" fmla="*/ 17225 w 789"/>
                <a:gd name="T55" fmla="*/ 4745 h 596"/>
                <a:gd name="T56" fmla="*/ 17739 w 789"/>
                <a:gd name="T57" fmla="*/ 4828 h 596"/>
                <a:gd name="T58" fmla="*/ 18094 w 789"/>
                <a:gd name="T59" fmla="*/ 4819 h 596"/>
                <a:gd name="T60" fmla="*/ 17598 w 789"/>
                <a:gd name="T61" fmla="*/ 5587 h 596"/>
                <a:gd name="T62" fmla="*/ 18003 w 789"/>
                <a:gd name="T63" fmla="*/ 5783 h 596"/>
                <a:gd name="T64" fmla="*/ 18935 w 789"/>
                <a:gd name="T65" fmla="*/ 6472 h 596"/>
                <a:gd name="T66" fmla="*/ 19589 w 789"/>
                <a:gd name="T67" fmla="*/ 6633 h 596"/>
                <a:gd name="T68" fmla="*/ 19501 w 789"/>
                <a:gd name="T69" fmla="*/ 6426 h 596"/>
                <a:gd name="T70" fmla="*/ 19756 w 789"/>
                <a:gd name="T71" fmla="*/ 6472 h 596"/>
                <a:gd name="T72" fmla="*/ 20110 w 789"/>
                <a:gd name="T73" fmla="*/ 7037 h 596"/>
                <a:gd name="T74" fmla="*/ 20883 w 789"/>
                <a:gd name="T75" fmla="*/ 7401 h 596"/>
                <a:gd name="T76" fmla="*/ 22213 w 789"/>
                <a:gd name="T77" fmla="*/ 8007 h 596"/>
                <a:gd name="T78" fmla="*/ 23792 w 789"/>
                <a:gd name="T79" fmla="*/ 8768 h 596"/>
                <a:gd name="T80" fmla="*/ 24626 w 789"/>
                <a:gd name="T81" fmla="*/ 8933 h 596"/>
                <a:gd name="T82" fmla="*/ 23792 w 789"/>
                <a:gd name="T83" fmla="*/ 8868 h 596"/>
                <a:gd name="T84" fmla="*/ 24815 w 789"/>
                <a:gd name="T85" fmla="*/ 9032 h 596"/>
                <a:gd name="T86" fmla="*/ 25737 w 789"/>
                <a:gd name="T87" fmla="*/ 8868 h 596"/>
                <a:gd name="T88" fmla="*/ 26617 w 789"/>
                <a:gd name="T89" fmla="*/ 8605 h 596"/>
                <a:gd name="T90" fmla="*/ 26770 w 789"/>
                <a:gd name="T91" fmla="*/ 7808 h 596"/>
                <a:gd name="T92" fmla="*/ 26810 w 789"/>
                <a:gd name="T93" fmla="*/ 6384 h 596"/>
                <a:gd name="T94" fmla="*/ 23582 w 789"/>
                <a:gd name="T95" fmla="*/ 3814 h 596"/>
                <a:gd name="T96" fmla="*/ 23173 w 789"/>
                <a:gd name="T97" fmla="*/ 3149 h 596"/>
                <a:gd name="T98" fmla="*/ 19952 w 789"/>
                <a:gd name="T99" fmla="*/ 366 h 596"/>
                <a:gd name="T100" fmla="*/ 19501 w 789"/>
                <a:gd name="T101" fmla="*/ 96 h 596"/>
                <a:gd name="T102" fmla="*/ 17901 w 789"/>
                <a:gd name="T103" fmla="*/ 171 h 596"/>
                <a:gd name="T104" fmla="*/ 17598 w 789"/>
                <a:gd name="T105" fmla="*/ 767 h 596"/>
                <a:gd name="T106" fmla="*/ 8918 w 789"/>
                <a:gd name="T107" fmla="*/ 709 h 596"/>
                <a:gd name="T108" fmla="*/ 1 w 789"/>
                <a:gd name="T109" fmla="*/ 578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9"/>
                <a:gd name="T166" fmla="*/ 0 h 596"/>
                <a:gd name="T167" fmla="*/ 789 w 789"/>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9" h="596">
                  <a:moveTo>
                    <a:pt x="1" y="38"/>
                  </a:moveTo>
                  <a:lnTo>
                    <a:pt x="0" y="55"/>
                  </a:lnTo>
                  <a:lnTo>
                    <a:pt x="22" y="76"/>
                  </a:lnTo>
                  <a:lnTo>
                    <a:pt x="18" y="90"/>
                  </a:lnTo>
                  <a:lnTo>
                    <a:pt x="25" y="98"/>
                  </a:lnTo>
                  <a:lnTo>
                    <a:pt x="16" y="113"/>
                  </a:lnTo>
                  <a:lnTo>
                    <a:pt x="33" y="106"/>
                  </a:lnTo>
                  <a:lnTo>
                    <a:pt x="43" y="95"/>
                  </a:lnTo>
                  <a:lnTo>
                    <a:pt x="43" y="84"/>
                  </a:lnTo>
                  <a:lnTo>
                    <a:pt x="51" y="91"/>
                  </a:lnTo>
                  <a:lnTo>
                    <a:pt x="58" y="81"/>
                  </a:lnTo>
                  <a:lnTo>
                    <a:pt x="64" y="90"/>
                  </a:lnTo>
                  <a:lnTo>
                    <a:pt x="47" y="104"/>
                  </a:lnTo>
                  <a:lnTo>
                    <a:pt x="98" y="92"/>
                  </a:lnTo>
                  <a:lnTo>
                    <a:pt x="108" y="82"/>
                  </a:lnTo>
                  <a:lnTo>
                    <a:pt x="115" y="86"/>
                  </a:lnTo>
                  <a:lnTo>
                    <a:pt x="134" y="81"/>
                  </a:lnTo>
                  <a:lnTo>
                    <a:pt x="144" y="88"/>
                  </a:lnTo>
                  <a:lnTo>
                    <a:pt x="109" y="91"/>
                  </a:lnTo>
                  <a:lnTo>
                    <a:pt x="120" y="94"/>
                  </a:lnTo>
                  <a:lnTo>
                    <a:pt x="159" y="103"/>
                  </a:lnTo>
                  <a:lnTo>
                    <a:pt x="183" y="116"/>
                  </a:lnTo>
                  <a:lnTo>
                    <a:pt x="175" y="98"/>
                  </a:lnTo>
                  <a:lnTo>
                    <a:pt x="188" y="111"/>
                  </a:lnTo>
                  <a:lnTo>
                    <a:pt x="205" y="114"/>
                  </a:lnTo>
                  <a:lnTo>
                    <a:pt x="190" y="120"/>
                  </a:lnTo>
                  <a:lnTo>
                    <a:pt x="217" y="134"/>
                  </a:lnTo>
                  <a:lnTo>
                    <a:pt x="227" y="145"/>
                  </a:lnTo>
                  <a:lnTo>
                    <a:pt x="227" y="157"/>
                  </a:lnTo>
                  <a:lnTo>
                    <a:pt x="216" y="142"/>
                  </a:lnTo>
                  <a:lnTo>
                    <a:pt x="222" y="163"/>
                  </a:lnTo>
                  <a:lnTo>
                    <a:pt x="243" y="154"/>
                  </a:lnTo>
                  <a:lnTo>
                    <a:pt x="257" y="153"/>
                  </a:lnTo>
                  <a:lnTo>
                    <a:pt x="266" y="144"/>
                  </a:lnTo>
                  <a:lnTo>
                    <a:pt x="270" y="150"/>
                  </a:lnTo>
                  <a:lnTo>
                    <a:pt x="298" y="129"/>
                  </a:lnTo>
                  <a:lnTo>
                    <a:pt x="317" y="129"/>
                  </a:lnTo>
                  <a:lnTo>
                    <a:pt x="310" y="121"/>
                  </a:lnTo>
                  <a:lnTo>
                    <a:pt x="323" y="104"/>
                  </a:lnTo>
                  <a:lnTo>
                    <a:pt x="350" y="103"/>
                  </a:lnTo>
                  <a:lnTo>
                    <a:pt x="379" y="116"/>
                  </a:lnTo>
                  <a:lnTo>
                    <a:pt x="397" y="138"/>
                  </a:lnTo>
                  <a:lnTo>
                    <a:pt x="411" y="142"/>
                  </a:lnTo>
                  <a:lnTo>
                    <a:pt x="414" y="157"/>
                  </a:lnTo>
                  <a:lnTo>
                    <a:pt x="433" y="168"/>
                  </a:lnTo>
                  <a:lnTo>
                    <a:pt x="440" y="179"/>
                  </a:lnTo>
                  <a:lnTo>
                    <a:pt x="450" y="188"/>
                  </a:lnTo>
                  <a:lnTo>
                    <a:pt x="475" y="189"/>
                  </a:lnTo>
                  <a:lnTo>
                    <a:pt x="484" y="206"/>
                  </a:lnTo>
                  <a:lnTo>
                    <a:pt x="497" y="238"/>
                  </a:lnTo>
                  <a:lnTo>
                    <a:pt x="490" y="296"/>
                  </a:lnTo>
                  <a:lnTo>
                    <a:pt x="492" y="332"/>
                  </a:lnTo>
                  <a:lnTo>
                    <a:pt x="508" y="343"/>
                  </a:lnTo>
                  <a:lnTo>
                    <a:pt x="511" y="327"/>
                  </a:lnTo>
                  <a:lnTo>
                    <a:pt x="500" y="321"/>
                  </a:lnTo>
                  <a:lnTo>
                    <a:pt x="502" y="309"/>
                  </a:lnTo>
                  <a:lnTo>
                    <a:pt x="507" y="312"/>
                  </a:lnTo>
                  <a:lnTo>
                    <a:pt x="517" y="315"/>
                  </a:lnTo>
                  <a:lnTo>
                    <a:pt x="521" y="328"/>
                  </a:lnTo>
                  <a:lnTo>
                    <a:pt x="527" y="314"/>
                  </a:lnTo>
                  <a:lnTo>
                    <a:pt x="533" y="326"/>
                  </a:lnTo>
                  <a:lnTo>
                    <a:pt x="513" y="364"/>
                  </a:lnTo>
                  <a:lnTo>
                    <a:pt x="512" y="371"/>
                  </a:lnTo>
                  <a:lnTo>
                    <a:pt x="525" y="377"/>
                  </a:lnTo>
                  <a:lnTo>
                    <a:pt x="536" y="408"/>
                  </a:lnTo>
                  <a:lnTo>
                    <a:pt x="552" y="422"/>
                  </a:lnTo>
                  <a:lnTo>
                    <a:pt x="560" y="433"/>
                  </a:lnTo>
                  <a:lnTo>
                    <a:pt x="571" y="433"/>
                  </a:lnTo>
                  <a:lnTo>
                    <a:pt x="559" y="416"/>
                  </a:lnTo>
                  <a:lnTo>
                    <a:pt x="568" y="419"/>
                  </a:lnTo>
                  <a:lnTo>
                    <a:pt x="581" y="416"/>
                  </a:lnTo>
                  <a:lnTo>
                    <a:pt x="576" y="422"/>
                  </a:lnTo>
                  <a:lnTo>
                    <a:pt x="581" y="439"/>
                  </a:lnTo>
                  <a:lnTo>
                    <a:pt x="586" y="459"/>
                  </a:lnTo>
                  <a:lnTo>
                    <a:pt x="604" y="467"/>
                  </a:lnTo>
                  <a:lnTo>
                    <a:pt x="609" y="482"/>
                  </a:lnTo>
                  <a:lnTo>
                    <a:pt x="626" y="522"/>
                  </a:lnTo>
                  <a:lnTo>
                    <a:pt x="647" y="522"/>
                  </a:lnTo>
                  <a:lnTo>
                    <a:pt x="664" y="531"/>
                  </a:lnTo>
                  <a:lnTo>
                    <a:pt x="693" y="571"/>
                  </a:lnTo>
                  <a:lnTo>
                    <a:pt x="718" y="574"/>
                  </a:lnTo>
                  <a:lnTo>
                    <a:pt x="718" y="582"/>
                  </a:lnTo>
                  <a:lnTo>
                    <a:pt x="712" y="587"/>
                  </a:lnTo>
                  <a:lnTo>
                    <a:pt x="693" y="578"/>
                  </a:lnTo>
                  <a:lnTo>
                    <a:pt x="699" y="595"/>
                  </a:lnTo>
                  <a:lnTo>
                    <a:pt x="723" y="589"/>
                  </a:lnTo>
                  <a:lnTo>
                    <a:pt x="741" y="589"/>
                  </a:lnTo>
                  <a:lnTo>
                    <a:pt x="750" y="578"/>
                  </a:lnTo>
                  <a:lnTo>
                    <a:pt x="767" y="577"/>
                  </a:lnTo>
                  <a:lnTo>
                    <a:pt x="776" y="561"/>
                  </a:lnTo>
                  <a:lnTo>
                    <a:pt x="772" y="536"/>
                  </a:lnTo>
                  <a:lnTo>
                    <a:pt x="780" y="509"/>
                  </a:lnTo>
                  <a:lnTo>
                    <a:pt x="788" y="512"/>
                  </a:lnTo>
                  <a:lnTo>
                    <a:pt x="781" y="416"/>
                  </a:lnTo>
                  <a:lnTo>
                    <a:pt x="772" y="387"/>
                  </a:lnTo>
                  <a:lnTo>
                    <a:pt x="687" y="249"/>
                  </a:lnTo>
                  <a:lnTo>
                    <a:pt x="666" y="205"/>
                  </a:lnTo>
                  <a:lnTo>
                    <a:pt x="675" y="205"/>
                  </a:lnTo>
                  <a:lnTo>
                    <a:pt x="620" y="116"/>
                  </a:lnTo>
                  <a:lnTo>
                    <a:pt x="581" y="24"/>
                  </a:lnTo>
                  <a:lnTo>
                    <a:pt x="580" y="8"/>
                  </a:lnTo>
                  <a:lnTo>
                    <a:pt x="568" y="6"/>
                  </a:lnTo>
                  <a:lnTo>
                    <a:pt x="532" y="0"/>
                  </a:lnTo>
                  <a:lnTo>
                    <a:pt x="522" y="11"/>
                  </a:lnTo>
                  <a:lnTo>
                    <a:pt x="528" y="51"/>
                  </a:lnTo>
                  <a:lnTo>
                    <a:pt x="513" y="50"/>
                  </a:lnTo>
                  <a:lnTo>
                    <a:pt x="510" y="31"/>
                  </a:lnTo>
                  <a:lnTo>
                    <a:pt x="260" y="46"/>
                  </a:lnTo>
                  <a:lnTo>
                    <a:pt x="243" y="17"/>
                  </a:lnTo>
                  <a:lnTo>
                    <a:pt x="1" y="38"/>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1" name="Freeform 16"/>
            <p:cNvSpPr>
              <a:spLocks/>
            </p:cNvSpPr>
            <p:nvPr/>
          </p:nvSpPr>
          <p:spPr bwMode="auto">
            <a:xfrm>
              <a:off x="4541" y="4170"/>
              <a:ext cx="61" cy="37"/>
            </a:xfrm>
            <a:custGeom>
              <a:avLst/>
              <a:gdLst>
                <a:gd name="T0" fmla="*/ 0 w 41"/>
                <a:gd name="T1" fmla="*/ 415 h 29"/>
                <a:gd name="T2" fmla="*/ 92 w 41"/>
                <a:gd name="T3" fmla="*/ 163 h 29"/>
                <a:gd name="T4" fmla="*/ 481 w 41"/>
                <a:gd name="T5" fmla="*/ 137 h 29"/>
                <a:gd name="T6" fmla="*/ 553 w 41"/>
                <a:gd name="T7" fmla="*/ 0 h 29"/>
                <a:gd name="T8" fmla="*/ 1244 w 41"/>
                <a:gd name="T9" fmla="*/ 143 h 29"/>
                <a:gd name="T10" fmla="*/ 553 w 41"/>
                <a:gd name="T11" fmla="*/ 270 h 29"/>
                <a:gd name="T12" fmla="*/ 254 w 41"/>
                <a:gd name="T13" fmla="*/ 225 h 29"/>
                <a:gd name="T14" fmla="*/ 304 w 41"/>
                <a:gd name="T15" fmla="*/ 329 h 29"/>
                <a:gd name="T16" fmla="*/ 0 w 41"/>
                <a:gd name="T17" fmla="*/ 415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9"/>
                <a:gd name="T29" fmla="*/ 41 w 41"/>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9">
                  <a:moveTo>
                    <a:pt x="0" y="28"/>
                  </a:moveTo>
                  <a:lnTo>
                    <a:pt x="3" y="11"/>
                  </a:lnTo>
                  <a:lnTo>
                    <a:pt x="15" y="9"/>
                  </a:lnTo>
                  <a:lnTo>
                    <a:pt x="18" y="0"/>
                  </a:lnTo>
                  <a:lnTo>
                    <a:pt x="40" y="10"/>
                  </a:lnTo>
                  <a:lnTo>
                    <a:pt x="18" y="18"/>
                  </a:lnTo>
                  <a:lnTo>
                    <a:pt x="8" y="15"/>
                  </a:lnTo>
                  <a:lnTo>
                    <a:pt x="10" y="22"/>
                  </a:lnTo>
                  <a:lnTo>
                    <a:pt x="0" y="28"/>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2" name="Freeform 17"/>
            <p:cNvSpPr>
              <a:spLocks/>
            </p:cNvSpPr>
            <p:nvPr/>
          </p:nvSpPr>
          <p:spPr bwMode="auto">
            <a:xfrm>
              <a:off x="4625" y="4148"/>
              <a:ext cx="49" cy="28"/>
            </a:xfrm>
            <a:custGeom>
              <a:avLst/>
              <a:gdLst>
                <a:gd name="T0" fmla="*/ 0 w 33"/>
                <a:gd name="T1" fmla="*/ 290 h 22"/>
                <a:gd name="T2" fmla="*/ 203 w 33"/>
                <a:gd name="T3" fmla="*/ 317 h 22"/>
                <a:gd name="T4" fmla="*/ 1041 w 33"/>
                <a:gd name="T5" fmla="*/ 0 h 22"/>
                <a:gd name="T6" fmla="*/ 258 w 33"/>
                <a:gd name="T7" fmla="*/ 204 h 22"/>
                <a:gd name="T8" fmla="*/ 0 w 33"/>
                <a:gd name="T9" fmla="*/ 290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9"/>
                  </a:moveTo>
                  <a:lnTo>
                    <a:pt x="6" y="21"/>
                  </a:lnTo>
                  <a:lnTo>
                    <a:pt x="32" y="0"/>
                  </a:lnTo>
                  <a:lnTo>
                    <a:pt x="8" y="14"/>
                  </a:lnTo>
                  <a:lnTo>
                    <a:pt x="0" y="19"/>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3" name="Freeform 18"/>
            <p:cNvSpPr>
              <a:spLocks/>
            </p:cNvSpPr>
            <p:nvPr/>
          </p:nvSpPr>
          <p:spPr bwMode="auto">
            <a:xfrm>
              <a:off x="3774" y="2788"/>
              <a:ext cx="706" cy="628"/>
            </a:xfrm>
            <a:custGeom>
              <a:avLst/>
              <a:gdLst>
                <a:gd name="T0" fmla="*/ 0 w 471"/>
                <a:gd name="T1" fmla="*/ 396 h 492"/>
                <a:gd name="T2" fmla="*/ 2094 w 471"/>
                <a:gd name="T3" fmla="*/ 3898 h 492"/>
                <a:gd name="T4" fmla="*/ 2882 w 471"/>
                <a:gd name="T5" fmla="*/ 4469 h 492"/>
                <a:gd name="T6" fmla="*/ 3194 w 471"/>
                <a:gd name="T7" fmla="*/ 4910 h 492"/>
                <a:gd name="T8" fmla="*/ 2836 w 471"/>
                <a:gd name="T9" fmla="*/ 5189 h 492"/>
                <a:gd name="T10" fmla="*/ 2701 w 471"/>
                <a:gd name="T11" fmla="*/ 5666 h 492"/>
                <a:gd name="T12" fmla="*/ 3442 w 471"/>
                <a:gd name="T13" fmla="*/ 6988 h 492"/>
                <a:gd name="T14" fmla="*/ 4004 w 471"/>
                <a:gd name="T15" fmla="*/ 7411 h 492"/>
                <a:gd name="T16" fmla="*/ 12540 w 471"/>
                <a:gd name="T17" fmla="*/ 7193 h 492"/>
                <a:gd name="T18" fmla="*/ 12636 w 471"/>
                <a:gd name="T19" fmla="*/ 7473 h 492"/>
                <a:gd name="T20" fmla="*/ 13195 w 471"/>
                <a:gd name="T21" fmla="*/ 7503 h 492"/>
                <a:gd name="T22" fmla="*/ 12948 w 471"/>
                <a:gd name="T23" fmla="*/ 6877 h 492"/>
                <a:gd name="T24" fmla="*/ 13312 w 471"/>
                <a:gd name="T25" fmla="*/ 6715 h 492"/>
                <a:gd name="T26" fmla="*/ 14501 w 471"/>
                <a:gd name="T27" fmla="*/ 6810 h 492"/>
                <a:gd name="T28" fmla="*/ 14771 w 471"/>
                <a:gd name="T29" fmla="*/ 6373 h 492"/>
                <a:gd name="T30" fmla="*/ 14501 w 471"/>
                <a:gd name="T31" fmla="*/ 6326 h 492"/>
                <a:gd name="T32" fmla="*/ 14851 w 471"/>
                <a:gd name="T33" fmla="*/ 6216 h 492"/>
                <a:gd name="T34" fmla="*/ 14391 w 471"/>
                <a:gd name="T35" fmla="*/ 6122 h 492"/>
                <a:gd name="T36" fmla="*/ 14580 w 471"/>
                <a:gd name="T37" fmla="*/ 5981 h 492"/>
                <a:gd name="T38" fmla="*/ 14559 w 471"/>
                <a:gd name="T39" fmla="*/ 5776 h 492"/>
                <a:gd name="T40" fmla="*/ 15154 w 471"/>
                <a:gd name="T41" fmla="*/ 5615 h 492"/>
                <a:gd name="T42" fmla="*/ 14952 w 471"/>
                <a:gd name="T43" fmla="*/ 5389 h 492"/>
                <a:gd name="T44" fmla="*/ 15208 w 471"/>
                <a:gd name="T45" fmla="*/ 5304 h 492"/>
                <a:gd name="T46" fmla="*/ 15330 w 471"/>
                <a:gd name="T47" fmla="*/ 5116 h 492"/>
                <a:gd name="T48" fmla="*/ 15154 w 471"/>
                <a:gd name="T49" fmla="*/ 5046 h 492"/>
                <a:gd name="T50" fmla="*/ 15550 w 471"/>
                <a:gd name="T51" fmla="*/ 4910 h 492"/>
                <a:gd name="T52" fmla="*/ 15307 w 471"/>
                <a:gd name="T53" fmla="*/ 4752 h 492"/>
                <a:gd name="T54" fmla="*/ 15685 w 471"/>
                <a:gd name="T55" fmla="*/ 4752 h 492"/>
                <a:gd name="T56" fmla="*/ 16118 w 471"/>
                <a:gd name="T57" fmla="*/ 4544 h 492"/>
                <a:gd name="T58" fmla="*/ 15892 w 471"/>
                <a:gd name="T59" fmla="*/ 4469 h 492"/>
                <a:gd name="T60" fmla="*/ 15378 w 471"/>
                <a:gd name="T61" fmla="*/ 4437 h 492"/>
                <a:gd name="T62" fmla="*/ 14997 w 471"/>
                <a:gd name="T63" fmla="*/ 4203 h 492"/>
                <a:gd name="T64" fmla="*/ 14346 w 471"/>
                <a:gd name="T65" fmla="*/ 3680 h 492"/>
                <a:gd name="T66" fmla="*/ 14014 w 471"/>
                <a:gd name="T67" fmla="*/ 3640 h 492"/>
                <a:gd name="T68" fmla="*/ 13303 w 471"/>
                <a:gd name="T69" fmla="*/ 2951 h 492"/>
                <a:gd name="T70" fmla="*/ 12252 w 471"/>
                <a:gd name="T71" fmla="*/ 2660 h 492"/>
                <a:gd name="T72" fmla="*/ 11510 w 471"/>
                <a:gd name="T73" fmla="*/ 2203 h 492"/>
                <a:gd name="T74" fmla="*/ 9722 w 471"/>
                <a:gd name="T75" fmla="*/ 1610 h 492"/>
                <a:gd name="T76" fmla="*/ 8814 w 471"/>
                <a:gd name="T77" fmla="*/ 1082 h 492"/>
                <a:gd name="T78" fmla="*/ 6880 w 471"/>
                <a:gd name="T79" fmla="*/ 521 h 492"/>
                <a:gd name="T80" fmla="*/ 7480 w 471"/>
                <a:gd name="T81" fmla="*/ 0 h 492"/>
                <a:gd name="T82" fmla="*/ 3882 w 471"/>
                <a:gd name="T83" fmla="*/ 175 h 492"/>
                <a:gd name="T84" fmla="*/ 0 w 471"/>
                <a:gd name="T85" fmla="*/ 396 h 4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1"/>
                <a:gd name="T130" fmla="*/ 0 h 492"/>
                <a:gd name="T131" fmla="*/ 471 w 471"/>
                <a:gd name="T132" fmla="*/ 492 h 4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1" h="492">
                  <a:moveTo>
                    <a:pt x="0" y="26"/>
                  </a:moveTo>
                  <a:lnTo>
                    <a:pt x="61" y="255"/>
                  </a:lnTo>
                  <a:lnTo>
                    <a:pt x="84" y="292"/>
                  </a:lnTo>
                  <a:lnTo>
                    <a:pt x="93" y="321"/>
                  </a:lnTo>
                  <a:lnTo>
                    <a:pt x="83" y="340"/>
                  </a:lnTo>
                  <a:lnTo>
                    <a:pt x="79" y="371"/>
                  </a:lnTo>
                  <a:lnTo>
                    <a:pt x="101" y="457"/>
                  </a:lnTo>
                  <a:lnTo>
                    <a:pt x="117" y="485"/>
                  </a:lnTo>
                  <a:lnTo>
                    <a:pt x="366" y="471"/>
                  </a:lnTo>
                  <a:lnTo>
                    <a:pt x="369" y="489"/>
                  </a:lnTo>
                  <a:lnTo>
                    <a:pt x="385" y="491"/>
                  </a:lnTo>
                  <a:lnTo>
                    <a:pt x="378" y="450"/>
                  </a:lnTo>
                  <a:lnTo>
                    <a:pt x="389" y="439"/>
                  </a:lnTo>
                  <a:lnTo>
                    <a:pt x="424" y="445"/>
                  </a:lnTo>
                  <a:lnTo>
                    <a:pt x="431" y="417"/>
                  </a:lnTo>
                  <a:lnTo>
                    <a:pt x="424" y="414"/>
                  </a:lnTo>
                  <a:lnTo>
                    <a:pt x="434" y="407"/>
                  </a:lnTo>
                  <a:lnTo>
                    <a:pt x="420" y="401"/>
                  </a:lnTo>
                  <a:lnTo>
                    <a:pt x="426" y="391"/>
                  </a:lnTo>
                  <a:lnTo>
                    <a:pt x="425" y="378"/>
                  </a:lnTo>
                  <a:lnTo>
                    <a:pt x="442" y="367"/>
                  </a:lnTo>
                  <a:lnTo>
                    <a:pt x="437" y="353"/>
                  </a:lnTo>
                  <a:lnTo>
                    <a:pt x="444" y="347"/>
                  </a:lnTo>
                  <a:lnTo>
                    <a:pt x="448" y="335"/>
                  </a:lnTo>
                  <a:lnTo>
                    <a:pt x="442" y="330"/>
                  </a:lnTo>
                  <a:lnTo>
                    <a:pt x="454" y="321"/>
                  </a:lnTo>
                  <a:lnTo>
                    <a:pt x="447" y="311"/>
                  </a:lnTo>
                  <a:lnTo>
                    <a:pt x="458" y="311"/>
                  </a:lnTo>
                  <a:lnTo>
                    <a:pt x="470" y="297"/>
                  </a:lnTo>
                  <a:lnTo>
                    <a:pt x="464" y="292"/>
                  </a:lnTo>
                  <a:lnTo>
                    <a:pt x="449" y="290"/>
                  </a:lnTo>
                  <a:lnTo>
                    <a:pt x="438" y="275"/>
                  </a:lnTo>
                  <a:lnTo>
                    <a:pt x="419" y="241"/>
                  </a:lnTo>
                  <a:lnTo>
                    <a:pt x="409" y="238"/>
                  </a:lnTo>
                  <a:lnTo>
                    <a:pt x="388" y="193"/>
                  </a:lnTo>
                  <a:lnTo>
                    <a:pt x="358" y="174"/>
                  </a:lnTo>
                  <a:lnTo>
                    <a:pt x="336" y="144"/>
                  </a:lnTo>
                  <a:lnTo>
                    <a:pt x="284" y="106"/>
                  </a:lnTo>
                  <a:lnTo>
                    <a:pt x="258" y="71"/>
                  </a:lnTo>
                  <a:lnTo>
                    <a:pt x="201" y="34"/>
                  </a:lnTo>
                  <a:lnTo>
                    <a:pt x="219" y="0"/>
                  </a:lnTo>
                  <a:lnTo>
                    <a:pt x="113" y="12"/>
                  </a:lnTo>
                  <a:lnTo>
                    <a:pt x="0" y="26"/>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4" name="Freeform 19"/>
            <p:cNvSpPr>
              <a:spLocks/>
            </p:cNvSpPr>
            <p:nvPr/>
          </p:nvSpPr>
          <p:spPr bwMode="auto">
            <a:xfrm>
              <a:off x="3402" y="1864"/>
              <a:ext cx="415" cy="594"/>
            </a:xfrm>
            <a:custGeom>
              <a:avLst/>
              <a:gdLst>
                <a:gd name="T0" fmla="*/ 0 w 269"/>
                <a:gd name="T1" fmla="*/ 6950 h 465"/>
                <a:gd name="T2" fmla="*/ 356 w 269"/>
                <a:gd name="T3" fmla="*/ 7136 h 465"/>
                <a:gd name="T4" fmla="*/ 710 w 269"/>
                <a:gd name="T5" fmla="*/ 6930 h 465"/>
                <a:gd name="T6" fmla="*/ 2464 w 269"/>
                <a:gd name="T7" fmla="*/ 6807 h 465"/>
                <a:gd name="T8" fmla="*/ 2991 w 269"/>
                <a:gd name="T9" fmla="*/ 6878 h 465"/>
                <a:gd name="T10" fmla="*/ 4884 w 269"/>
                <a:gd name="T11" fmla="*/ 6649 h 465"/>
                <a:gd name="T12" fmla="*/ 5494 w 269"/>
                <a:gd name="T13" fmla="*/ 6853 h 465"/>
                <a:gd name="T14" fmla="*/ 6123 w 269"/>
                <a:gd name="T15" fmla="*/ 6377 h 465"/>
                <a:gd name="T16" fmla="*/ 6719 w 269"/>
                <a:gd name="T17" fmla="*/ 6257 h 465"/>
                <a:gd name="T18" fmla="*/ 8086 w 269"/>
                <a:gd name="T19" fmla="*/ 6507 h 465"/>
                <a:gd name="T20" fmla="*/ 8243 w 269"/>
                <a:gd name="T21" fmla="*/ 6236 h 465"/>
                <a:gd name="T22" fmla="*/ 9675 w 269"/>
                <a:gd name="T23" fmla="*/ 5576 h 465"/>
                <a:gd name="T24" fmla="*/ 10028 w 269"/>
                <a:gd name="T25" fmla="*/ 5199 h 465"/>
                <a:gd name="T26" fmla="*/ 10542 w 269"/>
                <a:gd name="T27" fmla="*/ 5260 h 465"/>
                <a:gd name="T28" fmla="*/ 11901 w 269"/>
                <a:gd name="T29" fmla="*/ 4927 h 465"/>
                <a:gd name="T30" fmla="*/ 11512 w 269"/>
                <a:gd name="T31" fmla="*/ 4657 h 465"/>
                <a:gd name="T32" fmla="*/ 11691 w 269"/>
                <a:gd name="T33" fmla="*/ 4490 h 465"/>
                <a:gd name="T34" fmla="*/ 10366 w 269"/>
                <a:gd name="T35" fmla="*/ 123 h 465"/>
                <a:gd name="T36" fmla="*/ 10208 w 269"/>
                <a:gd name="T37" fmla="*/ 0 h 465"/>
                <a:gd name="T38" fmla="*/ 3172 w 269"/>
                <a:gd name="T39" fmla="*/ 271 h 465"/>
                <a:gd name="T40" fmla="*/ 1754 w 269"/>
                <a:gd name="T41" fmla="*/ 549 h 465"/>
                <a:gd name="T42" fmla="*/ 596 w 269"/>
                <a:gd name="T43" fmla="*/ 396 h 465"/>
                <a:gd name="T44" fmla="*/ 1483 w 269"/>
                <a:gd name="T45" fmla="*/ 4021 h 465"/>
                <a:gd name="T46" fmla="*/ 1251 w 269"/>
                <a:gd name="T47" fmla="*/ 4755 h 465"/>
                <a:gd name="T48" fmla="*/ 1754 w 269"/>
                <a:gd name="T49" fmla="*/ 5176 h 465"/>
                <a:gd name="T50" fmla="*/ 1171 w 269"/>
                <a:gd name="T51" fmla="*/ 5999 h 465"/>
                <a:gd name="T52" fmla="*/ 420 w 269"/>
                <a:gd name="T53" fmla="*/ 6377 h 465"/>
                <a:gd name="T54" fmla="*/ 0 w 269"/>
                <a:gd name="T55" fmla="*/ 6950 h 4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9"/>
                <a:gd name="T85" fmla="*/ 0 h 465"/>
                <a:gd name="T86" fmla="*/ 269 w 269"/>
                <a:gd name="T87" fmla="*/ 465 h 4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9" h="465">
                  <a:moveTo>
                    <a:pt x="0" y="452"/>
                  </a:moveTo>
                  <a:lnTo>
                    <a:pt x="8" y="464"/>
                  </a:lnTo>
                  <a:lnTo>
                    <a:pt x="16" y="451"/>
                  </a:lnTo>
                  <a:lnTo>
                    <a:pt x="55" y="443"/>
                  </a:lnTo>
                  <a:lnTo>
                    <a:pt x="67" y="447"/>
                  </a:lnTo>
                  <a:lnTo>
                    <a:pt x="110" y="433"/>
                  </a:lnTo>
                  <a:lnTo>
                    <a:pt x="124" y="446"/>
                  </a:lnTo>
                  <a:lnTo>
                    <a:pt x="138" y="415"/>
                  </a:lnTo>
                  <a:lnTo>
                    <a:pt x="151" y="407"/>
                  </a:lnTo>
                  <a:lnTo>
                    <a:pt x="182" y="423"/>
                  </a:lnTo>
                  <a:lnTo>
                    <a:pt x="185" y="405"/>
                  </a:lnTo>
                  <a:lnTo>
                    <a:pt x="218" y="363"/>
                  </a:lnTo>
                  <a:lnTo>
                    <a:pt x="226" y="338"/>
                  </a:lnTo>
                  <a:lnTo>
                    <a:pt x="237" y="342"/>
                  </a:lnTo>
                  <a:lnTo>
                    <a:pt x="268" y="320"/>
                  </a:lnTo>
                  <a:lnTo>
                    <a:pt x="259" y="303"/>
                  </a:lnTo>
                  <a:lnTo>
                    <a:pt x="263" y="292"/>
                  </a:lnTo>
                  <a:lnTo>
                    <a:pt x="233" y="8"/>
                  </a:lnTo>
                  <a:lnTo>
                    <a:pt x="230" y="0"/>
                  </a:lnTo>
                  <a:lnTo>
                    <a:pt x="71" y="18"/>
                  </a:lnTo>
                  <a:lnTo>
                    <a:pt x="39" y="36"/>
                  </a:lnTo>
                  <a:lnTo>
                    <a:pt x="13" y="26"/>
                  </a:lnTo>
                  <a:lnTo>
                    <a:pt x="33" y="261"/>
                  </a:lnTo>
                  <a:lnTo>
                    <a:pt x="28" y="309"/>
                  </a:lnTo>
                  <a:lnTo>
                    <a:pt x="39" y="337"/>
                  </a:lnTo>
                  <a:lnTo>
                    <a:pt x="26" y="390"/>
                  </a:lnTo>
                  <a:lnTo>
                    <a:pt x="9" y="415"/>
                  </a:lnTo>
                  <a:lnTo>
                    <a:pt x="0" y="452"/>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5" name="Freeform 20"/>
            <p:cNvSpPr>
              <a:spLocks/>
            </p:cNvSpPr>
            <p:nvPr/>
          </p:nvSpPr>
          <p:spPr bwMode="auto">
            <a:xfrm>
              <a:off x="3258" y="2231"/>
              <a:ext cx="945" cy="415"/>
            </a:xfrm>
            <a:custGeom>
              <a:avLst/>
              <a:gdLst>
                <a:gd name="T0" fmla="*/ 0 w 631"/>
                <a:gd name="T1" fmla="*/ 4980 h 325"/>
                <a:gd name="T2" fmla="*/ 211 w 631"/>
                <a:gd name="T3" fmla="*/ 4730 h 325"/>
                <a:gd name="T4" fmla="*/ 654 w 631"/>
                <a:gd name="T5" fmla="*/ 4694 h 325"/>
                <a:gd name="T6" fmla="*/ 798 w 631"/>
                <a:gd name="T7" fmla="*/ 4158 h 325"/>
                <a:gd name="T8" fmla="*/ 518 w 631"/>
                <a:gd name="T9" fmla="*/ 4116 h 325"/>
                <a:gd name="T10" fmla="*/ 458 w 631"/>
                <a:gd name="T11" fmla="*/ 3994 h 325"/>
                <a:gd name="T12" fmla="*/ 1182 w 631"/>
                <a:gd name="T13" fmla="*/ 3684 h 325"/>
                <a:gd name="T14" fmla="*/ 2516 w 631"/>
                <a:gd name="T15" fmla="*/ 3900 h 325"/>
                <a:gd name="T16" fmla="*/ 2691 w 631"/>
                <a:gd name="T17" fmla="*/ 3314 h 325"/>
                <a:gd name="T18" fmla="*/ 3638 w 631"/>
                <a:gd name="T19" fmla="*/ 3150 h 325"/>
                <a:gd name="T20" fmla="*/ 3470 w 631"/>
                <a:gd name="T21" fmla="*/ 3025 h 325"/>
                <a:gd name="T22" fmla="*/ 3713 w 631"/>
                <a:gd name="T23" fmla="*/ 2660 h 325"/>
                <a:gd name="T24" fmla="*/ 3984 w 631"/>
                <a:gd name="T25" fmla="*/ 2454 h 325"/>
                <a:gd name="T26" fmla="*/ 5300 w 631"/>
                <a:gd name="T27" fmla="*/ 2343 h 325"/>
                <a:gd name="T28" fmla="*/ 5724 w 631"/>
                <a:gd name="T29" fmla="*/ 2407 h 325"/>
                <a:gd name="T30" fmla="*/ 7225 w 631"/>
                <a:gd name="T31" fmla="*/ 2180 h 325"/>
                <a:gd name="T32" fmla="*/ 7702 w 631"/>
                <a:gd name="T33" fmla="*/ 2383 h 325"/>
                <a:gd name="T34" fmla="*/ 8114 w 631"/>
                <a:gd name="T35" fmla="*/ 1909 h 325"/>
                <a:gd name="T36" fmla="*/ 8613 w 631"/>
                <a:gd name="T37" fmla="*/ 1777 h 325"/>
                <a:gd name="T38" fmla="*/ 9678 w 631"/>
                <a:gd name="T39" fmla="*/ 2044 h 325"/>
                <a:gd name="T40" fmla="*/ 9754 w 631"/>
                <a:gd name="T41" fmla="*/ 1749 h 325"/>
                <a:gd name="T42" fmla="*/ 10916 w 631"/>
                <a:gd name="T43" fmla="*/ 1103 h 325"/>
                <a:gd name="T44" fmla="*/ 11159 w 631"/>
                <a:gd name="T45" fmla="*/ 728 h 325"/>
                <a:gd name="T46" fmla="*/ 11535 w 631"/>
                <a:gd name="T47" fmla="*/ 781 h 325"/>
                <a:gd name="T48" fmla="*/ 12594 w 631"/>
                <a:gd name="T49" fmla="*/ 442 h 325"/>
                <a:gd name="T50" fmla="*/ 12333 w 631"/>
                <a:gd name="T51" fmla="*/ 186 h 325"/>
                <a:gd name="T52" fmla="*/ 12475 w 631"/>
                <a:gd name="T53" fmla="*/ 1 h 325"/>
                <a:gd name="T54" fmla="*/ 13365 w 631"/>
                <a:gd name="T55" fmla="*/ 0 h 325"/>
                <a:gd name="T56" fmla="*/ 13985 w 631"/>
                <a:gd name="T57" fmla="*/ 96 h 325"/>
                <a:gd name="T58" fmla="*/ 14292 w 631"/>
                <a:gd name="T59" fmla="*/ 382 h 325"/>
                <a:gd name="T60" fmla="*/ 15247 w 631"/>
                <a:gd name="T61" fmla="*/ 461 h 325"/>
                <a:gd name="T62" fmla="*/ 15851 w 631"/>
                <a:gd name="T63" fmla="*/ 614 h 325"/>
                <a:gd name="T64" fmla="*/ 17178 w 631"/>
                <a:gd name="T65" fmla="*/ 578 h 325"/>
                <a:gd name="T66" fmla="*/ 17802 w 631"/>
                <a:gd name="T67" fmla="*/ 382 h 325"/>
                <a:gd name="T68" fmla="*/ 19259 w 631"/>
                <a:gd name="T69" fmla="*/ 807 h 325"/>
                <a:gd name="T70" fmla="*/ 19745 w 631"/>
                <a:gd name="T71" fmla="*/ 1632 h 325"/>
                <a:gd name="T72" fmla="*/ 20359 w 631"/>
                <a:gd name="T73" fmla="*/ 1912 h 325"/>
                <a:gd name="T74" fmla="*/ 21464 w 631"/>
                <a:gd name="T75" fmla="*/ 2208 h 325"/>
                <a:gd name="T76" fmla="*/ 20642 w 631"/>
                <a:gd name="T77" fmla="*/ 2660 h 325"/>
                <a:gd name="T78" fmla="*/ 19873 w 631"/>
                <a:gd name="T79" fmla="*/ 2885 h 325"/>
                <a:gd name="T80" fmla="*/ 19165 w 631"/>
                <a:gd name="T81" fmla="*/ 3307 h 325"/>
                <a:gd name="T82" fmla="*/ 19165 w 631"/>
                <a:gd name="T83" fmla="*/ 3445 h 325"/>
                <a:gd name="T84" fmla="*/ 17025 w 631"/>
                <a:gd name="T85" fmla="*/ 4082 h 325"/>
                <a:gd name="T86" fmla="*/ 5137 w 631"/>
                <a:gd name="T87" fmla="*/ 4580 h 325"/>
                <a:gd name="T88" fmla="*/ 3940 w 631"/>
                <a:gd name="T89" fmla="*/ 4564 h 325"/>
                <a:gd name="T90" fmla="*/ 3940 w 631"/>
                <a:gd name="T91" fmla="*/ 4829 h 325"/>
                <a:gd name="T92" fmla="*/ 0 w 631"/>
                <a:gd name="T93" fmla="*/ 4980 h 3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1"/>
                <a:gd name="T142" fmla="*/ 0 h 325"/>
                <a:gd name="T143" fmla="*/ 631 w 631"/>
                <a:gd name="T144" fmla="*/ 325 h 3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1" h="325">
                  <a:moveTo>
                    <a:pt x="0" y="324"/>
                  </a:moveTo>
                  <a:lnTo>
                    <a:pt x="6" y="308"/>
                  </a:lnTo>
                  <a:lnTo>
                    <a:pt x="19" y="306"/>
                  </a:lnTo>
                  <a:lnTo>
                    <a:pt x="23" y="271"/>
                  </a:lnTo>
                  <a:lnTo>
                    <a:pt x="15" y="268"/>
                  </a:lnTo>
                  <a:lnTo>
                    <a:pt x="14" y="260"/>
                  </a:lnTo>
                  <a:lnTo>
                    <a:pt x="35" y="240"/>
                  </a:lnTo>
                  <a:lnTo>
                    <a:pt x="74" y="254"/>
                  </a:lnTo>
                  <a:lnTo>
                    <a:pt x="79" y="216"/>
                  </a:lnTo>
                  <a:lnTo>
                    <a:pt x="107" y="205"/>
                  </a:lnTo>
                  <a:lnTo>
                    <a:pt x="102" y="197"/>
                  </a:lnTo>
                  <a:lnTo>
                    <a:pt x="109" y="173"/>
                  </a:lnTo>
                  <a:lnTo>
                    <a:pt x="117" y="160"/>
                  </a:lnTo>
                  <a:lnTo>
                    <a:pt x="156" y="152"/>
                  </a:lnTo>
                  <a:lnTo>
                    <a:pt x="168" y="156"/>
                  </a:lnTo>
                  <a:lnTo>
                    <a:pt x="212" y="142"/>
                  </a:lnTo>
                  <a:lnTo>
                    <a:pt x="226" y="155"/>
                  </a:lnTo>
                  <a:lnTo>
                    <a:pt x="239" y="124"/>
                  </a:lnTo>
                  <a:lnTo>
                    <a:pt x="253" y="116"/>
                  </a:lnTo>
                  <a:lnTo>
                    <a:pt x="284" y="133"/>
                  </a:lnTo>
                  <a:lnTo>
                    <a:pt x="287" y="114"/>
                  </a:lnTo>
                  <a:lnTo>
                    <a:pt x="321" y="72"/>
                  </a:lnTo>
                  <a:lnTo>
                    <a:pt x="328" y="47"/>
                  </a:lnTo>
                  <a:lnTo>
                    <a:pt x="339" y="51"/>
                  </a:lnTo>
                  <a:lnTo>
                    <a:pt x="370" y="29"/>
                  </a:lnTo>
                  <a:lnTo>
                    <a:pt x="362" y="12"/>
                  </a:lnTo>
                  <a:lnTo>
                    <a:pt x="366" y="1"/>
                  </a:lnTo>
                  <a:lnTo>
                    <a:pt x="393" y="0"/>
                  </a:lnTo>
                  <a:lnTo>
                    <a:pt x="411" y="6"/>
                  </a:lnTo>
                  <a:lnTo>
                    <a:pt x="420" y="25"/>
                  </a:lnTo>
                  <a:lnTo>
                    <a:pt x="448" y="30"/>
                  </a:lnTo>
                  <a:lnTo>
                    <a:pt x="466" y="40"/>
                  </a:lnTo>
                  <a:lnTo>
                    <a:pt x="505" y="38"/>
                  </a:lnTo>
                  <a:lnTo>
                    <a:pt x="523" y="25"/>
                  </a:lnTo>
                  <a:lnTo>
                    <a:pt x="566" y="53"/>
                  </a:lnTo>
                  <a:lnTo>
                    <a:pt x="580" y="106"/>
                  </a:lnTo>
                  <a:lnTo>
                    <a:pt x="598" y="125"/>
                  </a:lnTo>
                  <a:lnTo>
                    <a:pt x="630" y="144"/>
                  </a:lnTo>
                  <a:lnTo>
                    <a:pt x="606" y="173"/>
                  </a:lnTo>
                  <a:lnTo>
                    <a:pt x="584" y="188"/>
                  </a:lnTo>
                  <a:lnTo>
                    <a:pt x="563" y="215"/>
                  </a:lnTo>
                  <a:lnTo>
                    <a:pt x="563" y="224"/>
                  </a:lnTo>
                  <a:lnTo>
                    <a:pt x="500" y="266"/>
                  </a:lnTo>
                  <a:lnTo>
                    <a:pt x="151" y="298"/>
                  </a:lnTo>
                  <a:lnTo>
                    <a:pt x="116" y="297"/>
                  </a:lnTo>
                  <a:lnTo>
                    <a:pt x="116" y="315"/>
                  </a:lnTo>
                  <a:lnTo>
                    <a:pt x="0" y="324"/>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6" name="Freeform 21"/>
            <p:cNvSpPr>
              <a:spLocks/>
            </p:cNvSpPr>
            <p:nvPr/>
          </p:nvSpPr>
          <p:spPr bwMode="auto">
            <a:xfrm>
              <a:off x="5241" y="768"/>
              <a:ext cx="477" cy="643"/>
            </a:xfrm>
            <a:custGeom>
              <a:avLst/>
              <a:gdLst>
                <a:gd name="T0" fmla="*/ 0 w 318"/>
                <a:gd name="T1" fmla="*/ 4210 h 503"/>
                <a:gd name="T2" fmla="*/ 669 w 318"/>
                <a:gd name="T3" fmla="*/ 4222 h 503"/>
                <a:gd name="T4" fmla="*/ 675 w 318"/>
                <a:gd name="T5" fmla="*/ 3733 h 503"/>
                <a:gd name="T6" fmla="*/ 1504 w 318"/>
                <a:gd name="T7" fmla="*/ 3033 h 503"/>
                <a:gd name="T8" fmla="*/ 1116 w 318"/>
                <a:gd name="T9" fmla="*/ 2536 h 503"/>
                <a:gd name="T10" fmla="*/ 1444 w 318"/>
                <a:gd name="T11" fmla="*/ 1854 h 503"/>
                <a:gd name="T12" fmla="*/ 1417 w 318"/>
                <a:gd name="T13" fmla="*/ 1593 h 503"/>
                <a:gd name="T14" fmla="*/ 2632 w 318"/>
                <a:gd name="T15" fmla="*/ 133 h 503"/>
                <a:gd name="T16" fmla="*/ 2992 w 318"/>
                <a:gd name="T17" fmla="*/ 133 h 503"/>
                <a:gd name="T18" fmla="*/ 3165 w 318"/>
                <a:gd name="T19" fmla="*/ 400 h 503"/>
                <a:gd name="T20" fmla="*/ 4720 w 318"/>
                <a:gd name="T21" fmla="*/ 160 h 503"/>
                <a:gd name="T22" fmla="*/ 4720 w 318"/>
                <a:gd name="T23" fmla="*/ 46 h 503"/>
                <a:gd name="T24" fmla="*/ 5166 w 318"/>
                <a:gd name="T25" fmla="*/ 0 h 503"/>
                <a:gd name="T26" fmla="*/ 5989 w 318"/>
                <a:gd name="T27" fmla="*/ 171 h 503"/>
                <a:gd name="T28" fmla="*/ 6611 w 318"/>
                <a:gd name="T29" fmla="*/ 400 h 503"/>
                <a:gd name="T30" fmla="*/ 7998 w 318"/>
                <a:gd name="T31" fmla="*/ 2560 h 503"/>
                <a:gd name="T32" fmla="*/ 8943 w 318"/>
                <a:gd name="T33" fmla="*/ 2566 h 503"/>
                <a:gd name="T34" fmla="*/ 9126 w 318"/>
                <a:gd name="T35" fmla="*/ 2677 h 503"/>
                <a:gd name="T36" fmla="*/ 8983 w 318"/>
                <a:gd name="T37" fmla="*/ 2755 h 503"/>
                <a:gd name="T38" fmla="*/ 9750 w 318"/>
                <a:gd name="T39" fmla="*/ 3264 h 503"/>
                <a:gd name="T40" fmla="*/ 9885 w 318"/>
                <a:gd name="T41" fmla="*/ 3165 h 503"/>
                <a:gd name="T42" fmla="*/ 10638 w 318"/>
                <a:gd name="T43" fmla="*/ 3504 h 503"/>
                <a:gd name="T44" fmla="*/ 10327 w 318"/>
                <a:gd name="T45" fmla="*/ 3579 h 503"/>
                <a:gd name="T46" fmla="*/ 10395 w 318"/>
                <a:gd name="T47" fmla="*/ 3653 h 503"/>
                <a:gd name="T48" fmla="*/ 10924 w 318"/>
                <a:gd name="T49" fmla="*/ 3653 h 503"/>
                <a:gd name="T50" fmla="*/ 10525 w 318"/>
                <a:gd name="T51" fmla="*/ 4069 h 503"/>
                <a:gd name="T52" fmla="*/ 10105 w 318"/>
                <a:gd name="T53" fmla="*/ 4014 h 503"/>
                <a:gd name="T54" fmla="*/ 9750 w 318"/>
                <a:gd name="T55" fmla="*/ 4165 h 503"/>
                <a:gd name="T56" fmla="*/ 9750 w 318"/>
                <a:gd name="T57" fmla="*/ 4339 h 503"/>
                <a:gd name="T58" fmla="*/ 9396 w 318"/>
                <a:gd name="T59" fmla="*/ 4458 h 503"/>
                <a:gd name="T60" fmla="*/ 9051 w 318"/>
                <a:gd name="T61" fmla="*/ 4382 h 503"/>
                <a:gd name="T62" fmla="*/ 9051 w 318"/>
                <a:gd name="T63" fmla="*/ 4644 h 503"/>
                <a:gd name="T64" fmla="*/ 8776 w 318"/>
                <a:gd name="T65" fmla="*/ 4557 h 503"/>
                <a:gd name="T66" fmla="*/ 8686 w 318"/>
                <a:gd name="T67" fmla="*/ 4847 h 503"/>
                <a:gd name="T68" fmla="*/ 8181 w 318"/>
                <a:gd name="T69" fmla="*/ 4589 h 503"/>
                <a:gd name="T70" fmla="*/ 7789 w 318"/>
                <a:gd name="T71" fmla="*/ 4827 h 503"/>
                <a:gd name="T72" fmla="*/ 7335 w 318"/>
                <a:gd name="T73" fmla="*/ 4922 h 503"/>
                <a:gd name="T74" fmla="*/ 7214 w 318"/>
                <a:gd name="T75" fmla="*/ 5191 h 503"/>
                <a:gd name="T76" fmla="*/ 6732 w 318"/>
                <a:gd name="T77" fmla="*/ 5126 h 503"/>
                <a:gd name="T78" fmla="*/ 6945 w 318"/>
                <a:gd name="T79" fmla="*/ 4914 h 503"/>
                <a:gd name="T80" fmla="*/ 6611 w 318"/>
                <a:gd name="T81" fmla="*/ 4720 h 503"/>
                <a:gd name="T82" fmla="*/ 6225 w 318"/>
                <a:gd name="T83" fmla="*/ 5030 h 503"/>
                <a:gd name="T84" fmla="*/ 6368 w 318"/>
                <a:gd name="T85" fmla="*/ 5653 h 503"/>
                <a:gd name="T86" fmla="*/ 6156 w 318"/>
                <a:gd name="T87" fmla="*/ 5801 h 503"/>
                <a:gd name="T88" fmla="*/ 5847 w 318"/>
                <a:gd name="T89" fmla="*/ 5824 h 503"/>
                <a:gd name="T90" fmla="*/ 5605 w 318"/>
                <a:gd name="T91" fmla="*/ 5801 h 503"/>
                <a:gd name="T92" fmla="*/ 5184 w 318"/>
                <a:gd name="T93" fmla="*/ 6171 h 503"/>
                <a:gd name="T94" fmla="*/ 4720 w 318"/>
                <a:gd name="T95" fmla="*/ 6160 h 503"/>
                <a:gd name="T96" fmla="*/ 4822 w 318"/>
                <a:gd name="T97" fmla="*/ 6475 h 503"/>
                <a:gd name="T98" fmla="*/ 4474 w 318"/>
                <a:gd name="T99" fmla="*/ 6237 h 503"/>
                <a:gd name="T100" fmla="*/ 3758 w 318"/>
                <a:gd name="T101" fmla="*/ 6505 h 503"/>
                <a:gd name="T102" fmla="*/ 3659 w 318"/>
                <a:gd name="T103" fmla="*/ 6700 h 503"/>
                <a:gd name="T104" fmla="*/ 3901 w 318"/>
                <a:gd name="T105" fmla="*/ 6833 h 503"/>
                <a:gd name="T106" fmla="*/ 3588 w 318"/>
                <a:gd name="T107" fmla="*/ 6885 h 503"/>
                <a:gd name="T108" fmla="*/ 3659 w 318"/>
                <a:gd name="T109" fmla="*/ 7116 h 503"/>
                <a:gd name="T110" fmla="*/ 3344 w 318"/>
                <a:gd name="T111" fmla="*/ 7309 h 503"/>
                <a:gd name="T112" fmla="*/ 3281 w 318"/>
                <a:gd name="T113" fmla="*/ 7775 h 503"/>
                <a:gd name="T114" fmla="*/ 3066 w 318"/>
                <a:gd name="T115" fmla="*/ 7775 h 503"/>
                <a:gd name="T116" fmla="*/ 2076 w 318"/>
                <a:gd name="T117" fmla="*/ 7138 h 503"/>
                <a:gd name="T118" fmla="*/ 0 w 318"/>
                <a:gd name="T119" fmla="*/ 4210 h 5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8"/>
                <a:gd name="T181" fmla="*/ 0 h 503"/>
                <a:gd name="T182" fmla="*/ 318 w 318"/>
                <a:gd name="T183" fmla="*/ 503 h 5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8" h="503">
                  <a:moveTo>
                    <a:pt x="0" y="272"/>
                  </a:moveTo>
                  <a:lnTo>
                    <a:pt x="19" y="273"/>
                  </a:lnTo>
                  <a:lnTo>
                    <a:pt x="20" y="241"/>
                  </a:lnTo>
                  <a:lnTo>
                    <a:pt x="44" y="196"/>
                  </a:lnTo>
                  <a:lnTo>
                    <a:pt x="32" y="164"/>
                  </a:lnTo>
                  <a:lnTo>
                    <a:pt x="42" y="120"/>
                  </a:lnTo>
                  <a:lnTo>
                    <a:pt x="41" y="103"/>
                  </a:lnTo>
                  <a:lnTo>
                    <a:pt x="77" y="8"/>
                  </a:lnTo>
                  <a:lnTo>
                    <a:pt x="87" y="8"/>
                  </a:lnTo>
                  <a:lnTo>
                    <a:pt x="92" y="26"/>
                  </a:lnTo>
                  <a:lnTo>
                    <a:pt x="137" y="10"/>
                  </a:lnTo>
                  <a:lnTo>
                    <a:pt x="137" y="3"/>
                  </a:lnTo>
                  <a:lnTo>
                    <a:pt x="150" y="0"/>
                  </a:lnTo>
                  <a:lnTo>
                    <a:pt x="174" y="11"/>
                  </a:lnTo>
                  <a:lnTo>
                    <a:pt x="192" y="26"/>
                  </a:lnTo>
                  <a:lnTo>
                    <a:pt x="232" y="165"/>
                  </a:lnTo>
                  <a:lnTo>
                    <a:pt x="260" y="166"/>
                  </a:lnTo>
                  <a:lnTo>
                    <a:pt x="265" y="173"/>
                  </a:lnTo>
                  <a:lnTo>
                    <a:pt x="261" y="178"/>
                  </a:lnTo>
                  <a:lnTo>
                    <a:pt x="283" y="211"/>
                  </a:lnTo>
                  <a:lnTo>
                    <a:pt x="287" y="204"/>
                  </a:lnTo>
                  <a:lnTo>
                    <a:pt x="309" y="226"/>
                  </a:lnTo>
                  <a:lnTo>
                    <a:pt x="300" y="231"/>
                  </a:lnTo>
                  <a:lnTo>
                    <a:pt x="302" y="236"/>
                  </a:lnTo>
                  <a:lnTo>
                    <a:pt x="317" y="236"/>
                  </a:lnTo>
                  <a:lnTo>
                    <a:pt x="306" y="263"/>
                  </a:lnTo>
                  <a:lnTo>
                    <a:pt x="293" y="259"/>
                  </a:lnTo>
                  <a:lnTo>
                    <a:pt x="283" y="269"/>
                  </a:lnTo>
                  <a:lnTo>
                    <a:pt x="283" y="280"/>
                  </a:lnTo>
                  <a:lnTo>
                    <a:pt x="273" y="288"/>
                  </a:lnTo>
                  <a:lnTo>
                    <a:pt x="263" y="283"/>
                  </a:lnTo>
                  <a:lnTo>
                    <a:pt x="263" y="300"/>
                  </a:lnTo>
                  <a:lnTo>
                    <a:pt x="255" y="295"/>
                  </a:lnTo>
                  <a:lnTo>
                    <a:pt x="252" y="313"/>
                  </a:lnTo>
                  <a:lnTo>
                    <a:pt x="238" y="297"/>
                  </a:lnTo>
                  <a:lnTo>
                    <a:pt x="226" y="312"/>
                  </a:lnTo>
                  <a:lnTo>
                    <a:pt x="213" y="318"/>
                  </a:lnTo>
                  <a:lnTo>
                    <a:pt x="210" y="335"/>
                  </a:lnTo>
                  <a:lnTo>
                    <a:pt x="196" y="331"/>
                  </a:lnTo>
                  <a:lnTo>
                    <a:pt x="202" y="317"/>
                  </a:lnTo>
                  <a:lnTo>
                    <a:pt x="192" y="305"/>
                  </a:lnTo>
                  <a:lnTo>
                    <a:pt x="181" y="325"/>
                  </a:lnTo>
                  <a:lnTo>
                    <a:pt x="185" y="365"/>
                  </a:lnTo>
                  <a:lnTo>
                    <a:pt x="179" y="375"/>
                  </a:lnTo>
                  <a:lnTo>
                    <a:pt x="170" y="376"/>
                  </a:lnTo>
                  <a:lnTo>
                    <a:pt x="163" y="375"/>
                  </a:lnTo>
                  <a:lnTo>
                    <a:pt x="151" y="399"/>
                  </a:lnTo>
                  <a:lnTo>
                    <a:pt x="137" y="398"/>
                  </a:lnTo>
                  <a:lnTo>
                    <a:pt x="140" y="418"/>
                  </a:lnTo>
                  <a:lnTo>
                    <a:pt x="130" y="403"/>
                  </a:lnTo>
                  <a:lnTo>
                    <a:pt x="109" y="420"/>
                  </a:lnTo>
                  <a:lnTo>
                    <a:pt x="106" y="433"/>
                  </a:lnTo>
                  <a:lnTo>
                    <a:pt x="113" y="441"/>
                  </a:lnTo>
                  <a:lnTo>
                    <a:pt x="104" y="445"/>
                  </a:lnTo>
                  <a:lnTo>
                    <a:pt x="106" y="460"/>
                  </a:lnTo>
                  <a:lnTo>
                    <a:pt x="97" y="472"/>
                  </a:lnTo>
                  <a:lnTo>
                    <a:pt x="95" y="502"/>
                  </a:lnTo>
                  <a:lnTo>
                    <a:pt x="89" y="502"/>
                  </a:lnTo>
                  <a:lnTo>
                    <a:pt x="60" y="461"/>
                  </a:lnTo>
                  <a:lnTo>
                    <a:pt x="0" y="272"/>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7" name="Freeform 22"/>
            <p:cNvSpPr>
              <a:spLocks/>
            </p:cNvSpPr>
            <p:nvPr/>
          </p:nvSpPr>
          <p:spPr bwMode="auto">
            <a:xfrm>
              <a:off x="4457" y="1996"/>
              <a:ext cx="592" cy="250"/>
            </a:xfrm>
            <a:custGeom>
              <a:avLst/>
              <a:gdLst>
                <a:gd name="T0" fmla="*/ 352 w 395"/>
                <a:gd name="T1" fmla="*/ 1700 h 196"/>
                <a:gd name="T2" fmla="*/ 2923 w 395"/>
                <a:gd name="T3" fmla="*/ 985 h 196"/>
                <a:gd name="T4" fmla="*/ 4138 w 395"/>
                <a:gd name="T5" fmla="*/ 724 h 196"/>
                <a:gd name="T6" fmla="*/ 5304 w 395"/>
                <a:gd name="T7" fmla="*/ 1121 h 196"/>
                <a:gd name="T8" fmla="*/ 6494 w 395"/>
                <a:gd name="T9" fmla="*/ 1460 h 196"/>
                <a:gd name="T10" fmla="*/ 7525 w 395"/>
                <a:gd name="T11" fmla="*/ 1528 h 196"/>
                <a:gd name="T12" fmla="*/ 7525 w 395"/>
                <a:gd name="T13" fmla="*/ 1806 h 196"/>
                <a:gd name="T14" fmla="*/ 6959 w 395"/>
                <a:gd name="T15" fmla="*/ 2370 h 196"/>
                <a:gd name="T16" fmla="*/ 7768 w 395"/>
                <a:gd name="T17" fmla="*/ 2499 h 196"/>
                <a:gd name="T18" fmla="*/ 8234 w 395"/>
                <a:gd name="T19" fmla="*/ 2626 h 196"/>
                <a:gd name="T20" fmla="*/ 8682 w 395"/>
                <a:gd name="T21" fmla="*/ 2691 h 196"/>
                <a:gd name="T22" fmla="*/ 9369 w 395"/>
                <a:gd name="T23" fmla="*/ 2699 h 196"/>
                <a:gd name="T24" fmla="*/ 10130 w 395"/>
                <a:gd name="T25" fmla="*/ 2856 h 196"/>
                <a:gd name="T26" fmla="*/ 8810 w 395"/>
                <a:gd name="T27" fmla="*/ 2236 h 196"/>
                <a:gd name="T28" fmla="*/ 9165 w 395"/>
                <a:gd name="T29" fmla="*/ 2121 h 196"/>
                <a:gd name="T30" fmla="*/ 9097 w 395"/>
                <a:gd name="T31" fmla="*/ 1167 h 196"/>
                <a:gd name="T32" fmla="*/ 9628 w 395"/>
                <a:gd name="T33" fmla="*/ 597 h 196"/>
                <a:gd name="T34" fmla="*/ 10292 w 395"/>
                <a:gd name="T35" fmla="*/ 344 h 196"/>
                <a:gd name="T36" fmla="*/ 9719 w 395"/>
                <a:gd name="T37" fmla="*/ 679 h 196"/>
                <a:gd name="T38" fmla="*/ 9628 w 395"/>
                <a:gd name="T39" fmla="*/ 1167 h 196"/>
                <a:gd name="T40" fmla="*/ 9761 w 395"/>
                <a:gd name="T41" fmla="*/ 1339 h 196"/>
                <a:gd name="T42" fmla="*/ 9989 w 395"/>
                <a:gd name="T43" fmla="*/ 1620 h 196"/>
                <a:gd name="T44" fmla="*/ 9571 w 395"/>
                <a:gd name="T45" fmla="*/ 1731 h 196"/>
                <a:gd name="T46" fmla="*/ 10200 w 395"/>
                <a:gd name="T47" fmla="*/ 1825 h 196"/>
                <a:gd name="T48" fmla="*/ 9922 w 395"/>
                <a:gd name="T49" fmla="*/ 1927 h 196"/>
                <a:gd name="T50" fmla="*/ 10761 w 395"/>
                <a:gd name="T51" fmla="*/ 2487 h 196"/>
                <a:gd name="T52" fmla="*/ 11191 w 395"/>
                <a:gd name="T53" fmla="*/ 2612 h 196"/>
                <a:gd name="T54" fmla="*/ 11413 w 395"/>
                <a:gd name="T55" fmla="*/ 2699 h 196"/>
                <a:gd name="T56" fmla="*/ 11503 w 395"/>
                <a:gd name="T57" fmla="*/ 2864 h 196"/>
                <a:gd name="T58" fmla="*/ 12173 w 395"/>
                <a:gd name="T59" fmla="*/ 2804 h 196"/>
                <a:gd name="T60" fmla="*/ 13160 w 395"/>
                <a:gd name="T61" fmla="*/ 2251 h 196"/>
                <a:gd name="T62" fmla="*/ 13160 w 395"/>
                <a:gd name="T63" fmla="*/ 2597 h 196"/>
                <a:gd name="T64" fmla="*/ 13042 w 395"/>
                <a:gd name="T65" fmla="*/ 2921 h 196"/>
                <a:gd name="T66" fmla="*/ 13475 w 395"/>
                <a:gd name="T67" fmla="*/ 1872 h 196"/>
                <a:gd name="T68" fmla="*/ 11581 w 395"/>
                <a:gd name="T69" fmla="*/ 2029 h 196"/>
                <a:gd name="T70" fmla="*/ 10373 w 395"/>
                <a:gd name="T71" fmla="*/ 0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5"/>
                <a:gd name="T109" fmla="*/ 0 h 196"/>
                <a:gd name="T110" fmla="*/ 395 w 395"/>
                <a:gd name="T111" fmla="*/ 196 h 1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5" h="196">
                  <a:moveTo>
                    <a:pt x="0" y="57"/>
                  </a:moveTo>
                  <a:lnTo>
                    <a:pt x="10" y="113"/>
                  </a:lnTo>
                  <a:lnTo>
                    <a:pt x="39" y="78"/>
                  </a:lnTo>
                  <a:lnTo>
                    <a:pt x="86" y="65"/>
                  </a:lnTo>
                  <a:lnTo>
                    <a:pt x="95" y="50"/>
                  </a:lnTo>
                  <a:lnTo>
                    <a:pt x="121" y="48"/>
                  </a:lnTo>
                  <a:lnTo>
                    <a:pt x="141" y="57"/>
                  </a:lnTo>
                  <a:lnTo>
                    <a:pt x="155" y="74"/>
                  </a:lnTo>
                  <a:lnTo>
                    <a:pt x="176" y="80"/>
                  </a:lnTo>
                  <a:lnTo>
                    <a:pt x="190" y="97"/>
                  </a:lnTo>
                  <a:lnTo>
                    <a:pt x="210" y="106"/>
                  </a:lnTo>
                  <a:lnTo>
                    <a:pt x="220" y="101"/>
                  </a:lnTo>
                  <a:lnTo>
                    <a:pt x="224" y="111"/>
                  </a:lnTo>
                  <a:lnTo>
                    <a:pt x="220" y="120"/>
                  </a:lnTo>
                  <a:lnTo>
                    <a:pt x="219" y="132"/>
                  </a:lnTo>
                  <a:lnTo>
                    <a:pt x="204" y="157"/>
                  </a:lnTo>
                  <a:lnTo>
                    <a:pt x="210" y="173"/>
                  </a:lnTo>
                  <a:lnTo>
                    <a:pt x="227" y="166"/>
                  </a:lnTo>
                  <a:lnTo>
                    <a:pt x="228" y="158"/>
                  </a:lnTo>
                  <a:lnTo>
                    <a:pt x="241" y="174"/>
                  </a:lnTo>
                  <a:lnTo>
                    <a:pt x="245" y="166"/>
                  </a:lnTo>
                  <a:lnTo>
                    <a:pt x="254" y="178"/>
                  </a:lnTo>
                  <a:lnTo>
                    <a:pt x="258" y="172"/>
                  </a:lnTo>
                  <a:lnTo>
                    <a:pt x="274" y="179"/>
                  </a:lnTo>
                  <a:lnTo>
                    <a:pt x="282" y="176"/>
                  </a:lnTo>
                  <a:lnTo>
                    <a:pt x="296" y="189"/>
                  </a:lnTo>
                  <a:lnTo>
                    <a:pt x="285" y="168"/>
                  </a:lnTo>
                  <a:lnTo>
                    <a:pt x="258" y="148"/>
                  </a:lnTo>
                  <a:lnTo>
                    <a:pt x="283" y="161"/>
                  </a:lnTo>
                  <a:lnTo>
                    <a:pt x="268" y="140"/>
                  </a:lnTo>
                  <a:lnTo>
                    <a:pt x="263" y="121"/>
                  </a:lnTo>
                  <a:lnTo>
                    <a:pt x="266" y="78"/>
                  </a:lnTo>
                  <a:lnTo>
                    <a:pt x="249" y="68"/>
                  </a:lnTo>
                  <a:lnTo>
                    <a:pt x="282" y="40"/>
                  </a:lnTo>
                  <a:lnTo>
                    <a:pt x="283" y="22"/>
                  </a:lnTo>
                  <a:lnTo>
                    <a:pt x="301" y="23"/>
                  </a:lnTo>
                  <a:lnTo>
                    <a:pt x="297" y="40"/>
                  </a:lnTo>
                  <a:lnTo>
                    <a:pt x="284" y="45"/>
                  </a:lnTo>
                  <a:lnTo>
                    <a:pt x="278" y="62"/>
                  </a:lnTo>
                  <a:lnTo>
                    <a:pt x="282" y="78"/>
                  </a:lnTo>
                  <a:lnTo>
                    <a:pt x="291" y="71"/>
                  </a:lnTo>
                  <a:lnTo>
                    <a:pt x="285" y="89"/>
                  </a:lnTo>
                  <a:lnTo>
                    <a:pt x="290" y="98"/>
                  </a:lnTo>
                  <a:lnTo>
                    <a:pt x="292" y="107"/>
                  </a:lnTo>
                  <a:lnTo>
                    <a:pt x="283" y="102"/>
                  </a:lnTo>
                  <a:lnTo>
                    <a:pt x="280" y="115"/>
                  </a:lnTo>
                  <a:lnTo>
                    <a:pt x="300" y="112"/>
                  </a:lnTo>
                  <a:lnTo>
                    <a:pt x="298" y="121"/>
                  </a:lnTo>
                  <a:lnTo>
                    <a:pt x="308" y="128"/>
                  </a:lnTo>
                  <a:lnTo>
                    <a:pt x="290" y="128"/>
                  </a:lnTo>
                  <a:lnTo>
                    <a:pt x="295" y="154"/>
                  </a:lnTo>
                  <a:lnTo>
                    <a:pt x="315" y="165"/>
                  </a:lnTo>
                  <a:lnTo>
                    <a:pt x="326" y="151"/>
                  </a:lnTo>
                  <a:lnTo>
                    <a:pt x="327" y="173"/>
                  </a:lnTo>
                  <a:lnTo>
                    <a:pt x="341" y="169"/>
                  </a:lnTo>
                  <a:lnTo>
                    <a:pt x="334" y="179"/>
                  </a:lnTo>
                  <a:lnTo>
                    <a:pt x="342" y="179"/>
                  </a:lnTo>
                  <a:lnTo>
                    <a:pt x="336" y="190"/>
                  </a:lnTo>
                  <a:lnTo>
                    <a:pt x="339" y="195"/>
                  </a:lnTo>
                  <a:lnTo>
                    <a:pt x="356" y="186"/>
                  </a:lnTo>
                  <a:lnTo>
                    <a:pt x="378" y="175"/>
                  </a:lnTo>
                  <a:lnTo>
                    <a:pt x="385" y="149"/>
                  </a:lnTo>
                  <a:lnTo>
                    <a:pt x="388" y="165"/>
                  </a:lnTo>
                  <a:lnTo>
                    <a:pt x="385" y="172"/>
                  </a:lnTo>
                  <a:lnTo>
                    <a:pt x="380" y="184"/>
                  </a:lnTo>
                  <a:lnTo>
                    <a:pt x="381" y="193"/>
                  </a:lnTo>
                  <a:lnTo>
                    <a:pt x="390" y="172"/>
                  </a:lnTo>
                  <a:lnTo>
                    <a:pt x="394" y="124"/>
                  </a:lnTo>
                  <a:lnTo>
                    <a:pt x="370" y="129"/>
                  </a:lnTo>
                  <a:lnTo>
                    <a:pt x="339" y="134"/>
                  </a:lnTo>
                  <a:lnTo>
                    <a:pt x="337" y="124"/>
                  </a:lnTo>
                  <a:lnTo>
                    <a:pt x="303" y="0"/>
                  </a:lnTo>
                  <a:lnTo>
                    <a:pt x="0" y="57"/>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8" name="Freeform 23"/>
            <p:cNvSpPr>
              <a:spLocks/>
            </p:cNvSpPr>
            <p:nvPr/>
          </p:nvSpPr>
          <p:spPr bwMode="auto">
            <a:xfrm>
              <a:off x="5093" y="1446"/>
              <a:ext cx="439" cy="188"/>
            </a:xfrm>
            <a:custGeom>
              <a:avLst/>
              <a:gdLst>
                <a:gd name="T0" fmla="*/ 0 w 293"/>
                <a:gd name="T1" fmla="*/ 908 h 147"/>
                <a:gd name="T2" fmla="*/ 0 w 293"/>
                <a:gd name="T3" fmla="*/ 2131 h 147"/>
                <a:gd name="T4" fmla="*/ 4595 w 293"/>
                <a:gd name="T5" fmla="*/ 1689 h 147"/>
                <a:gd name="T6" fmla="*/ 5442 w 293"/>
                <a:gd name="T7" fmla="*/ 1567 h 147"/>
                <a:gd name="T8" fmla="*/ 5725 w 293"/>
                <a:gd name="T9" fmla="*/ 1582 h 147"/>
                <a:gd name="T10" fmla="*/ 6131 w 293"/>
                <a:gd name="T11" fmla="*/ 1940 h 147"/>
                <a:gd name="T12" fmla="*/ 6636 w 293"/>
                <a:gd name="T13" fmla="*/ 1966 h 147"/>
                <a:gd name="T14" fmla="*/ 6907 w 293"/>
                <a:gd name="T15" fmla="*/ 2262 h 147"/>
                <a:gd name="T16" fmla="*/ 7291 w 293"/>
                <a:gd name="T17" fmla="*/ 2293 h 147"/>
                <a:gd name="T18" fmla="*/ 7363 w 293"/>
                <a:gd name="T19" fmla="*/ 2063 h 147"/>
                <a:gd name="T20" fmla="*/ 7608 w 293"/>
                <a:gd name="T21" fmla="*/ 2004 h 147"/>
                <a:gd name="T22" fmla="*/ 7727 w 293"/>
                <a:gd name="T23" fmla="*/ 1802 h 147"/>
                <a:gd name="T24" fmla="*/ 7898 w 293"/>
                <a:gd name="T25" fmla="*/ 1787 h 147"/>
                <a:gd name="T26" fmla="*/ 8109 w 293"/>
                <a:gd name="T27" fmla="*/ 2100 h 147"/>
                <a:gd name="T28" fmla="*/ 8587 w 293"/>
                <a:gd name="T29" fmla="*/ 2023 h 147"/>
                <a:gd name="T30" fmla="*/ 8647 w 293"/>
                <a:gd name="T31" fmla="*/ 1881 h 147"/>
                <a:gd name="T32" fmla="*/ 9294 w 293"/>
                <a:gd name="T33" fmla="*/ 1738 h 147"/>
                <a:gd name="T34" fmla="*/ 9619 w 293"/>
                <a:gd name="T35" fmla="*/ 1707 h 147"/>
                <a:gd name="T36" fmla="*/ 9958 w 293"/>
                <a:gd name="T37" fmla="*/ 1820 h 147"/>
                <a:gd name="T38" fmla="*/ 9820 w 293"/>
                <a:gd name="T39" fmla="*/ 1485 h 147"/>
                <a:gd name="T40" fmla="*/ 9363 w 293"/>
                <a:gd name="T41" fmla="*/ 1113 h 147"/>
                <a:gd name="T42" fmla="*/ 9051 w 293"/>
                <a:gd name="T43" fmla="*/ 1045 h 147"/>
                <a:gd name="T44" fmla="*/ 8768 w 293"/>
                <a:gd name="T45" fmla="*/ 1058 h 147"/>
                <a:gd name="T46" fmla="*/ 8789 w 293"/>
                <a:gd name="T47" fmla="*/ 1140 h 147"/>
                <a:gd name="T48" fmla="*/ 9020 w 293"/>
                <a:gd name="T49" fmla="*/ 1140 h 147"/>
                <a:gd name="T50" fmla="*/ 9232 w 293"/>
                <a:gd name="T51" fmla="*/ 1155 h 147"/>
                <a:gd name="T52" fmla="*/ 9457 w 293"/>
                <a:gd name="T53" fmla="*/ 1266 h 147"/>
                <a:gd name="T54" fmla="*/ 9579 w 293"/>
                <a:gd name="T55" fmla="*/ 1409 h 147"/>
                <a:gd name="T56" fmla="*/ 9397 w 293"/>
                <a:gd name="T57" fmla="*/ 1567 h 147"/>
                <a:gd name="T58" fmla="*/ 8633 w 293"/>
                <a:gd name="T59" fmla="*/ 1707 h 147"/>
                <a:gd name="T60" fmla="*/ 8244 w 293"/>
                <a:gd name="T61" fmla="*/ 1623 h 147"/>
                <a:gd name="T62" fmla="*/ 8032 w 293"/>
                <a:gd name="T63" fmla="*/ 1409 h 147"/>
                <a:gd name="T64" fmla="*/ 7608 w 293"/>
                <a:gd name="T65" fmla="*/ 1383 h 147"/>
                <a:gd name="T66" fmla="*/ 7680 w 293"/>
                <a:gd name="T67" fmla="*/ 1253 h 147"/>
                <a:gd name="T68" fmla="*/ 7318 w 293"/>
                <a:gd name="T69" fmla="*/ 1045 h 147"/>
                <a:gd name="T70" fmla="*/ 6757 w 293"/>
                <a:gd name="T71" fmla="*/ 944 h 147"/>
                <a:gd name="T72" fmla="*/ 6757 w 293"/>
                <a:gd name="T73" fmla="*/ 1045 h 147"/>
                <a:gd name="T74" fmla="*/ 6425 w 293"/>
                <a:gd name="T75" fmla="*/ 1004 h 147"/>
                <a:gd name="T76" fmla="*/ 6303 w 293"/>
                <a:gd name="T77" fmla="*/ 880 h 147"/>
                <a:gd name="T78" fmla="*/ 6380 w 293"/>
                <a:gd name="T79" fmla="*/ 714 h 147"/>
                <a:gd name="T80" fmla="*/ 6687 w 293"/>
                <a:gd name="T81" fmla="*/ 605 h 147"/>
                <a:gd name="T82" fmla="*/ 6576 w 293"/>
                <a:gd name="T83" fmla="*/ 510 h 147"/>
                <a:gd name="T84" fmla="*/ 7006 w 293"/>
                <a:gd name="T85" fmla="*/ 376 h 147"/>
                <a:gd name="T86" fmla="*/ 6576 w 293"/>
                <a:gd name="T87" fmla="*/ 210 h 147"/>
                <a:gd name="T88" fmla="*/ 6380 w 293"/>
                <a:gd name="T89" fmla="*/ 0 h 147"/>
                <a:gd name="T90" fmla="*/ 5442 w 293"/>
                <a:gd name="T91" fmla="*/ 306 h 147"/>
                <a:gd name="T92" fmla="*/ 2101 w 293"/>
                <a:gd name="T93" fmla="*/ 684 h 147"/>
                <a:gd name="T94" fmla="*/ 0 w 293"/>
                <a:gd name="T95" fmla="*/ 908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3"/>
                <a:gd name="T145" fmla="*/ 0 h 147"/>
                <a:gd name="T146" fmla="*/ 293 w 293"/>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3" h="147">
                  <a:moveTo>
                    <a:pt x="0" y="58"/>
                  </a:moveTo>
                  <a:lnTo>
                    <a:pt x="0" y="136"/>
                  </a:lnTo>
                  <a:lnTo>
                    <a:pt x="135" y="108"/>
                  </a:lnTo>
                  <a:lnTo>
                    <a:pt x="160" y="100"/>
                  </a:lnTo>
                  <a:lnTo>
                    <a:pt x="168" y="101"/>
                  </a:lnTo>
                  <a:lnTo>
                    <a:pt x="180" y="124"/>
                  </a:lnTo>
                  <a:lnTo>
                    <a:pt x="195" y="126"/>
                  </a:lnTo>
                  <a:lnTo>
                    <a:pt x="203" y="144"/>
                  </a:lnTo>
                  <a:lnTo>
                    <a:pt x="214" y="146"/>
                  </a:lnTo>
                  <a:lnTo>
                    <a:pt x="216" y="132"/>
                  </a:lnTo>
                  <a:lnTo>
                    <a:pt x="224" y="128"/>
                  </a:lnTo>
                  <a:lnTo>
                    <a:pt x="227" y="115"/>
                  </a:lnTo>
                  <a:lnTo>
                    <a:pt x="232" y="114"/>
                  </a:lnTo>
                  <a:lnTo>
                    <a:pt x="238" y="134"/>
                  </a:lnTo>
                  <a:lnTo>
                    <a:pt x="252" y="129"/>
                  </a:lnTo>
                  <a:lnTo>
                    <a:pt x="254" y="120"/>
                  </a:lnTo>
                  <a:lnTo>
                    <a:pt x="273" y="111"/>
                  </a:lnTo>
                  <a:lnTo>
                    <a:pt x="283" y="109"/>
                  </a:lnTo>
                  <a:lnTo>
                    <a:pt x="292" y="116"/>
                  </a:lnTo>
                  <a:lnTo>
                    <a:pt x="288" y="95"/>
                  </a:lnTo>
                  <a:lnTo>
                    <a:pt x="275" y="71"/>
                  </a:lnTo>
                  <a:lnTo>
                    <a:pt x="266" y="67"/>
                  </a:lnTo>
                  <a:lnTo>
                    <a:pt x="257" y="68"/>
                  </a:lnTo>
                  <a:lnTo>
                    <a:pt x="258" y="73"/>
                  </a:lnTo>
                  <a:lnTo>
                    <a:pt x="265" y="73"/>
                  </a:lnTo>
                  <a:lnTo>
                    <a:pt x="271" y="74"/>
                  </a:lnTo>
                  <a:lnTo>
                    <a:pt x="278" y="81"/>
                  </a:lnTo>
                  <a:lnTo>
                    <a:pt x="281" y="90"/>
                  </a:lnTo>
                  <a:lnTo>
                    <a:pt x="276" y="100"/>
                  </a:lnTo>
                  <a:lnTo>
                    <a:pt x="253" y="109"/>
                  </a:lnTo>
                  <a:lnTo>
                    <a:pt x="242" y="104"/>
                  </a:lnTo>
                  <a:lnTo>
                    <a:pt x="236" y="90"/>
                  </a:lnTo>
                  <a:lnTo>
                    <a:pt x="224" y="88"/>
                  </a:lnTo>
                  <a:lnTo>
                    <a:pt x="226" y="80"/>
                  </a:lnTo>
                  <a:lnTo>
                    <a:pt x="215" y="67"/>
                  </a:lnTo>
                  <a:lnTo>
                    <a:pt x="198" y="60"/>
                  </a:lnTo>
                  <a:lnTo>
                    <a:pt x="198" y="67"/>
                  </a:lnTo>
                  <a:lnTo>
                    <a:pt x="189" y="64"/>
                  </a:lnTo>
                  <a:lnTo>
                    <a:pt x="185" y="56"/>
                  </a:lnTo>
                  <a:lnTo>
                    <a:pt x="187" y="46"/>
                  </a:lnTo>
                  <a:lnTo>
                    <a:pt x="196" y="39"/>
                  </a:lnTo>
                  <a:lnTo>
                    <a:pt x="193" y="33"/>
                  </a:lnTo>
                  <a:lnTo>
                    <a:pt x="206" y="24"/>
                  </a:lnTo>
                  <a:lnTo>
                    <a:pt x="193" y="14"/>
                  </a:lnTo>
                  <a:lnTo>
                    <a:pt x="187" y="0"/>
                  </a:lnTo>
                  <a:lnTo>
                    <a:pt x="160" y="20"/>
                  </a:lnTo>
                  <a:lnTo>
                    <a:pt x="62" y="44"/>
                  </a:lnTo>
                  <a:lnTo>
                    <a:pt x="0" y="58"/>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39" name="Freeform 24"/>
            <p:cNvSpPr>
              <a:spLocks/>
            </p:cNvSpPr>
            <p:nvPr/>
          </p:nvSpPr>
          <p:spPr bwMode="auto">
            <a:xfrm>
              <a:off x="3036" y="1103"/>
              <a:ext cx="745" cy="329"/>
            </a:xfrm>
            <a:custGeom>
              <a:avLst/>
              <a:gdLst>
                <a:gd name="T0" fmla="*/ 1274 w 497"/>
                <a:gd name="T1" fmla="*/ 2096 h 258"/>
                <a:gd name="T2" fmla="*/ 6039 w 497"/>
                <a:gd name="T3" fmla="*/ 2557 h 258"/>
                <a:gd name="T4" fmla="*/ 6880 w 497"/>
                <a:gd name="T5" fmla="*/ 2870 h 258"/>
                <a:gd name="T6" fmla="*/ 8451 w 497"/>
                <a:gd name="T7" fmla="*/ 3103 h 258"/>
                <a:gd name="T8" fmla="*/ 8811 w 497"/>
                <a:gd name="T9" fmla="*/ 2817 h 258"/>
                <a:gd name="T10" fmla="*/ 9118 w 497"/>
                <a:gd name="T11" fmla="*/ 2462 h 258"/>
                <a:gd name="T12" fmla="*/ 9097 w 497"/>
                <a:gd name="T13" fmla="*/ 2600 h 258"/>
                <a:gd name="T14" fmla="*/ 9478 w 497"/>
                <a:gd name="T15" fmla="*/ 2766 h 258"/>
                <a:gd name="T16" fmla="*/ 9968 w 497"/>
                <a:gd name="T17" fmla="*/ 2557 h 258"/>
                <a:gd name="T18" fmla="*/ 10222 w 497"/>
                <a:gd name="T19" fmla="*/ 2504 h 258"/>
                <a:gd name="T20" fmla="*/ 10100 w 497"/>
                <a:gd name="T21" fmla="*/ 2924 h 258"/>
                <a:gd name="T22" fmla="*/ 10754 w 497"/>
                <a:gd name="T23" fmla="*/ 2600 h 258"/>
                <a:gd name="T24" fmla="*/ 11936 w 497"/>
                <a:gd name="T25" fmla="*/ 2267 h 258"/>
                <a:gd name="T26" fmla="*/ 13163 w 497"/>
                <a:gd name="T27" fmla="*/ 2007 h 258"/>
                <a:gd name="T28" fmla="*/ 14951 w 497"/>
                <a:gd name="T29" fmla="*/ 2318 h 258"/>
                <a:gd name="T30" fmla="*/ 15369 w 497"/>
                <a:gd name="T31" fmla="*/ 2007 h 258"/>
                <a:gd name="T32" fmla="*/ 16999 w 497"/>
                <a:gd name="T33" fmla="*/ 1957 h 258"/>
                <a:gd name="T34" fmla="*/ 15864 w 497"/>
                <a:gd name="T35" fmla="*/ 1298 h 258"/>
                <a:gd name="T36" fmla="*/ 14861 w 497"/>
                <a:gd name="T37" fmla="*/ 1298 h 258"/>
                <a:gd name="T38" fmla="*/ 14122 w 497"/>
                <a:gd name="T39" fmla="*/ 1301 h 258"/>
                <a:gd name="T40" fmla="*/ 13833 w 497"/>
                <a:gd name="T41" fmla="*/ 1065 h 258"/>
                <a:gd name="T42" fmla="*/ 13269 w 497"/>
                <a:gd name="T43" fmla="*/ 894 h 258"/>
                <a:gd name="T44" fmla="*/ 10826 w 497"/>
                <a:gd name="T45" fmla="*/ 1160 h 258"/>
                <a:gd name="T46" fmla="*/ 9538 w 497"/>
                <a:gd name="T47" fmla="*/ 1524 h 258"/>
                <a:gd name="T48" fmla="*/ 8741 w 497"/>
                <a:gd name="T49" fmla="*/ 1441 h 258"/>
                <a:gd name="T50" fmla="*/ 7891 w 497"/>
                <a:gd name="T51" fmla="*/ 1554 h 258"/>
                <a:gd name="T52" fmla="*/ 5993 w 497"/>
                <a:gd name="T53" fmla="*/ 928 h 258"/>
                <a:gd name="T54" fmla="*/ 5476 w 497"/>
                <a:gd name="T55" fmla="*/ 1065 h 258"/>
                <a:gd name="T56" fmla="*/ 5170 w 497"/>
                <a:gd name="T57" fmla="*/ 1030 h 258"/>
                <a:gd name="T58" fmla="*/ 5008 w 497"/>
                <a:gd name="T59" fmla="*/ 894 h 258"/>
                <a:gd name="T60" fmla="*/ 6110 w 497"/>
                <a:gd name="T61" fmla="*/ 159 h 258"/>
                <a:gd name="T62" fmla="*/ 6627 w 497"/>
                <a:gd name="T63" fmla="*/ 0 h 258"/>
                <a:gd name="T64" fmla="*/ 4980 w 497"/>
                <a:gd name="T65" fmla="*/ 173 h 258"/>
                <a:gd name="T66" fmla="*/ 4038 w 497"/>
                <a:gd name="T67" fmla="*/ 611 h 258"/>
                <a:gd name="T68" fmla="*/ 3125 w 497"/>
                <a:gd name="T69" fmla="*/ 894 h 258"/>
                <a:gd name="T70" fmla="*/ 2544 w 497"/>
                <a:gd name="T71" fmla="*/ 1140 h 258"/>
                <a:gd name="T72" fmla="*/ 1337 w 497"/>
                <a:gd name="T73" fmla="*/ 1301 h 258"/>
                <a:gd name="T74" fmla="*/ 0 w 497"/>
                <a:gd name="T75" fmla="*/ 1690 h 2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7"/>
                <a:gd name="T115" fmla="*/ 0 h 258"/>
                <a:gd name="T116" fmla="*/ 497 w 497"/>
                <a:gd name="T117" fmla="*/ 258 h 2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7" h="258">
                  <a:moveTo>
                    <a:pt x="0" y="111"/>
                  </a:moveTo>
                  <a:lnTo>
                    <a:pt x="37" y="138"/>
                  </a:lnTo>
                  <a:lnTo>
                    <a:pt x="134" y="163"/>
                  </a:lnTo>
                  <a:lnTo>
                    <a:pt x="176" y="168"/>
                  </a:lnTo>
                  <a:lnTo>
                    <a:pt x="183" y="184"/>
                  </a:lnTo>
                  <a:lnTo>
                    <a:pt x="201" y="189"/>
                  </a:lnTo>
                  <a:lnTo>
                    <a:pt x="225" y="257"/>
                  </a:lnTo>
                  <a:lnTo>
                    <a:pt x="247" y="204"/>
                  </a:lnTo>
                  <a:lnTo>
                    <a:pt x="251" y="192"/>
                  </a:lnTo>
                  <a:lnTo>
                    <a:pt x="257" y="185"/>
                  </a:lnTo>
                  <a:lnTo>
                    <a:pt x="257" y="176"/>
                  </a:lnTo>
                  <a:lnTo>
                    <a:pt x="266" y="162"/>
                  </a:lnTo>
                  <a:lnTo>
                    <a:pt x="269" y="164"/>
                  </a:lnTo>
                  <a:lnTo>
                    <a:pt x="265" y="171"/>
                  </a:lnTo>
                  <a:lnTo>
                    <a:pt x="266" y="186"/>
                  </a:lnTo>
                  <a:lnTo>
                    <a:pt x="276" y="182"/>
                  </a:lnTo>
                  <a:lnTo>
                    <a:pt x="281" y="166"/>
                  </a:lnTo>
                  <a:lnTo>
                    <a:pt x="291" y="168"/>
                  </a:lnTo>
                  <a:lnTo>
                    <a:pt x="297" y="161"/>
                  </a:lnTo>
                  <a:lnTo>
                    <a:pt x="298" y="165"/>
                  </a:lnTo>
                  <a:lnTo>
                    <a:pt x="287" y="189"/>
                  </a:lnTo>
                  <a:lnTo>
                    <a:pt x="295" y="192"/>
                  </a:lnTo>
                  <a:lnTo>
                    <a:pt x="302" y="177"/>
                  </a:lnTo>
                  <a:lnTo>
                    <a:pt x="314" y="171"/>
                  </a:lnTo>
                  <a:lnTo>
                    <a:pt x="320" y="154"/>
                  </a:lnTo>
                  <a:lnTo>
                    <a:pt x="348" y="149"/>
                  </a:lnTo>
                  <a:lnTo>
                    <a:pt x="362" y="148"/>
                  </a:lnTo>
                  <a:lnTo>
                    <a:pt x="384" y="132"/>
                  </a:lnTo>
                  <a:lnTo>
                    <a:pt x="415" y="137"/>
                  </a:lnTo>
                  <a:lnTo>
                    <a:pt x="436" y="152"/>
                  </a:lnTo>
                  <a:lnTo>
                    <a:pt x="438" y="133"/>
                  </a:lnTo>
                  <a:lnTo>
                    <a:pt x="448" y="132"/>
                  </a:lnTo>
                  <a:lnTo>
                    <a:pt x="475" y="134"/>
                  </a:lnTo>
                  <a:lnTo>
                    <a:pt x="496" y="128"/>
                  </a:lnTo>
                  <a:lnTo>
                    <a:pt x="469" y="112"/>
                  </a:lnTo>
                  <a:lnTo>
                    <a:pt x="463" y="85"/>
                  </a:lnTo>
                  <a:lnTo>
                    <a:pt x="441" y="89"/>
                  </a:lnTo>
                  <a:lnTo>
                    <a:pt x="434" y="85"/>
                  </a:lnTo>
                  <a:lnTo>
                    <a:pt x="425" y="89"/>
                  </a:lnTo>
                  <a:lnTo>
                    <a:pt x="412" y="86"/>
                  </a:lnTo>
                  <a:lnTo>
                    <a:pt x="406" y="85"/>
                  </a:lnTo>
                  <a:lnTo>
                    <a:pt x="404" y="70"/>
                  </a:lnTo>
                  <a:lnTo>
                    <a:pt x="408" y="54"/>
                  </a:lnTo>
                  <a:lnTo>
                    <a:pt x="387" y="59"/>
                  </a:lnTo>
                  <a:lnTo>
                    <a:pt x="367" y="69"/>
                  </a:lnTo>
                  <a:lnTo>
                    <a:pt x="316" y="76"/>
                  </a:lnTo>
                  <a:lnTo>
                    <a:pt x="285" y="106"/>
                  </a:lnTo>
                  <a:lnTo>
                    <a:pt x="278" y="100"/>
                  </a:lnTo>
                  <a:lnTo>
                    <a:pt x="269" y="104"/>
                  </a:lnTo>
                  <a:lnTo>
                    <a:pt x="255" y="95"/>
                  </a:lnTo>
                  <a:lnTo>
                    <a:pt x="247" y="98"/>
                  </a:lnTo>
                  <a:lnTo>
                    <a:pt x="230" y="102"/>
                  </a:lnTo>
                  <a:lnTo>
                    <a:pt x="205" y="66"/>
                  </a:lnTo>
                  <a:lnTo>
                    <a:pt x="175" y="61"/>
                  </a:lnTo>
                  <a:lnTo>
                    <a:pt x="166" y="63"/>
                  </a:lnTo>
                  <a:lnTo>
                    <a:pt x="160" y="70"/>
                  </a:lnTo>
                  <a:lnTo>
                    <a:pt x="165" y="56"/>
                  </a:lnTo>
                  <a:lnTo>
                    <a:pt x="151" y="68"/>
                  </a:lnTo>
                  <a:lnTo>
                    <a:pt x="145" y="80"/>
                  </a:lnTo>
                  <a:lnTo>
                    <a:pt x="146" y="59"/>
                  </a:lnTo>
                  <a:lnTo>
                    <a:pt x="160" y="31"/>
                  </a:lnTo>
                  <a:lnTo>
                    <a:pt x="178" y="10"/>
                  </a:lnTo>
                  <a:lnTo>
                    <a:pt x="196" y="4"/>
                  </a:lnTo>
                  <a:lnTo>
                    <a:pt x="193" y="0"/>
                  </a:lnTo>
                  <a:lnTo>
                    <a:pt x="164" y="2"/>
                  </a:lnTo>
                  <a:lnTo>
                    <a:pt x="145" y="12"/>
                  </a:lnTo>
                  <a:lnTo>
                    <a:pt x="139" y="22"/>
                  </a:lnTo>
                  <a:lnTo>
                    <a:pt x="118" y="40"/>
                  </a:lnTo>
                  <a:lnTo>
                    <a:pt x="107" y="55"/>
                  </a:lnTo>
                  <a:lnTo>
                    <a:pt x="91" y="59"/>
                  </a:lnTo>
                  <a:lnTo>
                    <a:pt x="86" y="69"/>
                  </a:lnTo>
                  <a:lnTo>
                    <a:pt x="74" y="75"/>
                  </a:lnTo>
                  <a:lnTo>
                    <a:pt x="45" y="80"/>
                  </a:lnTo>
                  <a:lnTo>
                    <a:pt x="39" y="86"/>
                  </a:lnTo>
                  <a:lnTo>
                    <a:pt x="24" y="99"/>
                  </a:lnTo>
                  <a:lnTo>
                    <a:pt x="0" y="111"/>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0" name="Freeform 25"/>
            <p:cNvSpPr>
              <a:spLocks/>
            </p:cNvSpPr>
            <p:nvPr/>
          </p:nvSpPr>
          <p:spPr bwMode="auto">
            <a:xfrm>
              <a:off x="3514" y="1308"/>
              <a:ext cx="505" cy="583"/>
            </a:xfrm>
            <a:custGeom>
              <a:avLst/>
              <a:gdLst>
                <a:gd name="T0" fmla="*/ 0 w 337"/>
                <a:gd name="T1" fmla="*/ 7032 h 456"/>
                <a:gd name="T2" fmla="*/ 1059 w 337"/>
                <a:gd name="T3" fmla="*/ 6168 h 456"/>
                <a:gd name="T4" fmla="*/ 1271 w 337"/>
                <a:gd name="T5" fmla="*/ 5868 h 456"/>
                <a:gd name="T6" fmla="*/ 1365 w 337"/>
                <a:gd name="T7" fmla="*/ 5229 h 456"/>
                <a:gd name="T8" fmla="*/ 1112 w 337"/>
                <a:gd name="T9" fmla="*/ 4661 h 456"/>
                <a:gd name="T10" fmla="*/ 414 w 337"/>
                <a:gd name="T11" fmla="*/ 4119 h 456"/>
                <a:gd name="T12" fmla="*/ 141 w 337"/>
                <a:gd name="T13" fmla="*/ 3805 h 456"/>
                <a:gd name="T14" fmla="*/ 306 w 337"/>
                <a:gd name="T15" fmla="*/ 3533 h 456"/>
                <a:gd name="T16" fmla="*/ 1 w 337"/>
                <a:gd name="T17" fmla="*/ 3159 h 456"/>
                <a:gd name="T18" fmla="*/ 352 w 337"/>
                <a:gd name="T19" fmla="*/ 2905 h 456"/>
                <a:gd name="T20" fmla="*/ 607 w 337"/>
                <a:gd name="T21" fmla="*/ 2295 h 456"/>
                <a:gd name="T22" fmla="*/ 548 w 337"/>
                <a:gd name="T23" fmla="*/ 2026 h 456"/>
                <a:gd name="T24" fmla="*/ 970 w 337"/>
                <a:gd name="T25" fmla="*/ 1844 h 456"/>
                <a:gd name="T26" fmla="*/ 911 w 337"/>
                <a:gd name="T27" fmla="*/ 1620 h 456"/>
                <a:gd name="T28" fmla="*/ 1626 w 337"/>
                <a:gd name="T29" fmla="*/ 1496 h 456"/>
                <a:gd name="T30" fmla="*/ 2239 w 337"/>
                <a:gd name="T31" fmla="*/ 1066 h 456"/>
                <a:gd name="T32" fmla="*/ 2165 w 337"/>
                <a:gd name="T33" fmla="*/ 1778 h 456"/>
                <a:gd name="T34" fmla="*/ 2612 w 337"/>
                <a:gd name="T35" fmla="*/ 1620 h 456"/>
                <a:gd name="T36" fmla="*/ 2612 w 337"/>
                <a:gd name="T37" fmla="*/ 1043 h 456"/>
                <a:gd name="T38" fmla="*/ 3265 w 337"/>
                <a:gd name="T39" fmla="*/ 730 h 456"/>
                <a:gd name="T40" fmla="*/ 3671 w 337"/>
                <a:gd name="T41" fmla="*/ 675 h 456"/>
                <a:gd name="T42" fmla="*/ 3334 w 337"/>
                <a:gd name="T43" fmla="*/ 586 h 456"/>
                <a:gd name="T44" fmla="*/ 3213 w 337"/>
                <a:gd name="T45" fmla="*/ 368 h 456"/>
                <a:gd name="T46" fmla="*/ 3459 w 337"/>
                <a:gd name="T47" fmla="*/ 75 h 456"/>
                <a:gd name="T48" fmla="*/ 4028 w 337"/>
                <a:gd name="T49" fmla="*/ 0 h 456"/>
                <a:gd name="T50" fmla="*/ 5425 w 337"/>
                <a:gd name="T51" fmla="*/ 171 h 456"/>
                <a:gd name="T52" fmla="*/ 5895 w 337"/>
                <a:gd name="T53" fmla="*/ 382 h 456"/>
                <a:gd name="T54" fmla="*/ 7467 w 337"/>
                <a:gd name="T55" fmla="*/ 540 h 456"/>
                <a:gd name="T56" fmla="*/ 7776 w 337"/>
                <a:gd name="T57" fmla="*/ 758 h 456"/>
                <a:gd name="T58" fmla="*/ 8230 w 337"/>
                <a:gd name="T59" fmla="*/ 1010 h 456"/>
                <a:gd name="T60" fmla="*/ 7837 w 337"/>
                <a:gd name="T61" fmla="*/ 1010 h 456"/>
                <a:gd name="T62" fmla="*/ 7776 w 337"/>
                <a:gd name="T63" fmla="*/ 1178 h 456"/>
                <a:gd name="T64" fmla="*/ 8275 w 337"/>
                <a:gd name="T65" fmla="*/ 1438 h 456"/>
                <a:gd name="T66" fmla="*/ 8425 w 337"/>
                <a:gd name="T67" fmla="*/ 1915 h 456"/>
                <a:gd name="T68" fmla="*/ 8425 w 337"/>
                <a:gd name="T69" fmla="*/ 2217 h 456"/>
                <a:gd name="T70" fmla="*/ 7911 w 337"/>
                <a:gd name="T71" fmla="*/ 2552 h 456"/>
                <a:gd name="T72" fmla="*/ 7837 w 337"/>
                <a:gd name="T73" fmla="*/ 2725 h 456"/>
                <a:gd name="T74" fmla="*/ 7170 w 337"/>
                <a:gd name="T75" fmla="*/ 2868 h 456"/>
                <a:gd name="T76" fmla="*/ 7073 w 337"/>
                <a:gd name="T77" fmla="*/ 3010 h 456"/>
                <a:gd name="T78" fmla="*/ 7170 w 337"/>
                <a:gd name="T79" fmla="*/ 3370 h 456"/>
                <a:gd name="T80" fmla="*/ 7776 w 337"/>
                <a:gd name="T81" fmla="*/ 3552 h 456"/>
                <a:gd name="T82" fmla="*/ 8425 w 337"/>
                <a:gd name="T83" fmla="*/ 3240 h 456"/>
                <a:gd name="T84" fmla="*/ 8748 w 337"/>
                <a:gd name="T85" fmla="*/ 2837 h 456"/>
                <a:gd name="T86" fmla="*/ 9712 w 337"/>
                <a:gd name="T87" fmla="*/ 2611 h 456"/>
                <a:gd name="T88" fmla="*/ 10289 w 337"/>
                <a:gd name="T89" fmla="*/ 2753 h 456"/>
                <a:gd name="T90" fmla="*/ 10744 w 337"/>
                <a:gd name="T91" fmla="*/ 3198 h 456"/>
                <a:gd name="T92" fmla="*/ 11251 w 337"/>
                <a:gd name="T93" fmla="*/ 4039 h 456"/>
                <a:gd name="T94" fmla="*/ 11551 w 337"/>
                <a:gd name="T95" fmla="*/ 4315 h 456"/>
                <a:gd name="T96" fmla="*/ 11341 w 337"/>
                <a:gd name="T97" fmla="*/ 4548 h 456"/>
                <a:gd name="T98" fmla="*/ 11441 w 337"/>
                <a:gd name="T99" fmla="*/ 4899 h 456"/>
                <a:gd name="T100" fmla="*/ 11206 w 337"/>
                <a:gd name="T101" fmla="*/ 5087 h 456"/>
                <a:gd name="T102" fmla="*/ 10987 w 337"/>
                <a:gd name="T103" fmla="*/ 4899 h 456"/>
                <a:gd name="T104" fmla="*/ 10672 w 337"/>
                <a:gd name="T105" fmla="*/ 4977 h 456"/>
                <a:gd name="T106" fmla="*/ 10644 w 337"/>
                <a:gd name="T107" fmla="*/ 5322 h 456"/>
                <a:gd name="T108" fmla="*/ 10532 w 337"/>
                <a:gd name="T109" fmla="*/ 5457 h 456"/>
                <a:gd name="T110" fmla="*/ 9983 w 337"/>
                <a:gd name="T111" fmla="*/ 5595 h 456"/>
                <a:gd name="T112" fmla="*/ 9983 w 337"/>
                <a:gd name="T113" fmla="*/ 6038 h 456"/>
                <a:gd name="T114" fmla="*/ 9671 w 337"/>
                <a:gd name="T115" fmla="*/ 6229 h 456"/>
                <a:gd name="T116" fmla="*/ 9348 w 337"/>
                <a:gd name="T117" fmla="*/ 6609 h 456"/>
                <a:gd name="T118" fmla="*/ 5594 w 337"/>
                <a:gd name="T119" fmla="*/ 6867 h 456"/>
                <a:gd name="T120" fmla="*/ 5506 w 337"/>
                <a:gd name="T121" fmla="*/ 6738 h 456"/>
                <a:gd name="T122" fmla="*/ 0 w 337"/>
                <a:gd name="T123" fmla="*/ 7032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7"/>
                <a:gd name="T187" fmla="*/ 0 h 456"/>
                <a:gd name="T188" fmla="*/ 337 w 337"/>
                <a:gd name="T189" fmla="*/ 456 h 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7" h="456">
                  <a:moveTo>
                    <a:pt x="0" y="455"/>
                  </a:moveTo>
                  <a:lnTo>
                    <a:pt x="31" y="399"/>
                  </a:lnTo>
                  <a:lnTo>
                    <a:pt x="37" y="380"/>
                  </a:lnTo>
                  <a:lnTo>
                    <a:pt x="40" y="339"/>
                  </a:lnTo>
                  <a:lnTo>
                    <a:pt x="32" y="302"/>
                  </a:lnTo>
                  <a:lnTo>
                    <a:pt x="12" y="267"/>
                  </a:lnTo>
                  <a:lnTo>
                    <a:pt x="4" y="246"/>
                  </a:lnTo>
                  <a:lnTo>
                    <a:pt x="9" y="228"/>
                  </a:lnTo>
                  <a:lnTo>
                    <a:pt x="1" y="204"/>
                  </a:lnTo>
                  <a:lnTo>
                    <a:pt x="10" y="188"/>
                  </a:lnTo>
                  <a:lnTo>
                    <a:pt x="18" y="149"/>
                  </a:lnTo>
                  <a:lnTo>
                    <a:pt x="16" y="131"/>
                  </a:lnTo>
                  <a:lnTo>
                    <a:pt x="28" y="119"/>
                  </a:lnTo>
                  <a:lnTo>
                    <a:pt x="27" y="105"/>
                  </a:lnTo>
                  <a:lnTo>
                    <a:pt x="47" y="97"/>
                  </a:lnTo>
                  <a:lnTo>
                    <a:pt x="65" y="69"/>
                  </a:lnTo>
                  <a:lnTo>
                    <a:pt x="63" y="115"/>
                  </a:lnTo>
                  <a:lnTo>
                    <a:pt x="76" y="105"/>
                  </a:lnTo>
                  <a:lnTo>
                    <a:pt x="76" y="67"/>
                  </a:lnTo>
                  <a:lnTo>
                    <a:pt x="95" y="47"/>
                  </a:lnTo>
                  <a:lnTo>
                    <a:pt x="107" y="44"/>
                  </a:lnTo>
                  <a:lnTo>
                    <a:pt x="97" y="38"/>
                  </a:lnTo>
                  <a:lnTo>
                    <a:pt x="93" y="24"/>
                  </a:lnTo>
                  <a:lnTo>
                    <a:pt x="101" y="5"/>
                  </a:lnTo>
                  <a:lnTo>
                    <a:pt x="117" y="0"/>
                  </a:lnTo>
                  <a:lnTo>
                    <a:pt x="158" y="11"/>
                  </a:lnTo>
                  <a:lnTo>
                    <a:pt x="172" y="25"/>
                  </a:lnTo>
                  <a:lnTo>
                    <a:pt x="218" y="35"/>
                  </a:lnTo>
                  <a:lnTo>
                    <a:pt x="227" y="49"/>
                  </a:lnTo>
                  <a:lnTo>
                    <a:pt x="240" y="65"/>
                  </a:lnTo>
                  <a:lnTo>
                    <a:pt x="228" y="65"/>
                  </a:lnTo>
                  <a:lnTo>
                    <a:pt x="227" y="76"/>
                  </a:lnTo>
                  <a:lnTo>
                    <a:pt x="241" y="93"/>
                  </a:lnTo>
                  <a:lnTo>
                    <a:pt x="245" y="124"/>
                  </a:lnTo>
                  <a:lnTo>
                    <a:pt x="245" y="143"/>
                  </a:lnTo>
                  <a:lnTo>
                    <a:pt x="230" y="165"/>
                  </a:lnTo>
                  <a:lnTo>
                    <a:pt x="228" y="176"/>
                  </a:lnTo>
                  <a:lnTo>
                    <a:pt x="209" y="185"/>
                  </a:lnTo>
                  <a:lnTo>
                    <a:pt x="206" y="195"/>
                  </a:lnTo>
                  <a:lnTo>
                    <a:pt x="209" y="218"/>
                  </a:lnTo>
                  <a:lnTo>
                    <a:pt x="227" y="230"/>
                  </a:lnTo>
                  <a:lnTo>
                    <a:pt x="245" y="210"/>
                  </a:lnTo>
                  <a:lnTo>
                    <a:pt x="255" y="184"/>
                  </a:lnTo>
                  <a:lnTo>
                    <a:pt x="283" y="169"/>
                  </a:lnTo>
                  <a:lnTo>
                    <a:pt x="300" y="178"/>
                  </a:lnTo>
                  <a:lnTo>
                    <a:pt x="313" y="207"/>
                  </a:lnTo>
                  <a:lnTo>
                    <a:pt x="328" y="261"/>
                  </a:lnTo>
                  <a:lnTo>
                    <a:pt x="336" y="279"/>
                  </a:lnTo>
                  <a:lnTo>
                    <a:pt x="330" y="294"/>
                  </a:lnTo>
                  <a:lnTo>
                    <a:pt x="333" y="317"/>
                  </a:lnTo>
                  <a:lnTo>
                    <a:pt x="327" y="329"/>
                  </a:lnTo>
                  <a:lnTo>
                    <a:pt x="320" y="317"/>
                  </a:lnTo>
                  <a:lnTo>
                    <a:pt x="311" y="322"/>
                  </a:lnTo>
                  <a:lnTo>
                    <a:pt x="310" y="344"/>
                  </a:lnTo>
                  <a:lnTo>
                    <a:pt x="307" y="353"/>
                  </a:lnTo>
                  <a:lnTo>
                    <a:pt x="291" y="362"/>
                  </a:lnTo>
                  <a:lnTo>
                    <a:pt x="291" y="391"/>
                  </a:lnTo>
                  <a:lnTo>
                    <a:pt x="282" y="403"/>
                  </a:lnTo>
                  <a:lnTo>
                    <a:pt x="272" y="427"/>
                  </a:lnTo>
                  <a:lnTo>
                    <a:pt x="163" y="444"/>
                  </a:lnTo>
                  <a:lnTo>
                    <a:pt x="160" y="436"/>
                  </a:lnTo>
                  <a:lnTo>
                    <a:pt x="0" y="455"/>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1" name="Freeform 26"/>
            <p:cNvSpPr>
              <a:spLocks/>
            </p:cNvSpPr>
            <p:nvPr/>
          </p:nvSpPr>
          <p:spPr bwMode="auto">
            <a:xfrm>
              <a:off x="2574" y="2649"/>
              <a:ext cx="656" cy="507"/>
            </a:xfrm>
            <a:custGeom>
              <a:avLst/>
              <a:gdLst>
                <a:gd name="T0" fmla="*/ 0 w 438"/>
                <a:gd name="T1" fmla="*/ 186 h 397"/>
                <a:gd name="T2" fmla="*/ 578 w 438"/>
                <a:gd name="T3" fmla="*/ 2074 h 397"/>
                <a:gd name="T4" fmla="*/ 458 w 438"/>
                <a:gd name="T5" fmla="*/ 4992 h 397"/>
                <a:gd name="T6" fmla="*/ 806 w 438"/>
                <a:gd name="T7" fmla="*/ 5173 h 397"/>
                <a:gd name="T8" fmla="*/ 1848 w 438"/>
                <a:gd name="T9" fmla="*/ 5166 h 397"/>
                <a:gd name="T10" fmla="*/ 1878 w 438"/>
                <a:gd name="T11" fmla="*/ 6088 h 397"/>
                <a:gd name="T12" fmla="*/ 10718 w 438"/>
                <a:gd name="T13" fmla="*/ 6006 h 397"/>
                <a:gd name="T14" fmla="*/ 10556 w 438"/>
                <a:gd name="T15" fmla="*/ 5088 h 397"/>
                <a:gd name="T16" fmla="*/ 11326 w 438"/>
                <a:gd name="T17" fmla="*/ 4097 h 397"/>
                <a:gd name="T18" fmla="*/ 12434 w 438"/>
                <a:gd name="T19" fmla="*/ 3360 h 397"/>
                <a:gd name="T20" fmla="*/ 12404 w 438"/>
                <a:gd name="T21" fmla="*/ 3197 h 397"/>
                <a:gd name="T22" fmla="*/ 13222 w 438"/>
                <a:gd name="T23" fmla="*/ 2572 h 397"/>
                <a:gd name="T24" fmla="*/ 13628 w 438"/>
                <a:gd name="T25" fmla="*/ 1879 h 397"/>
                <a:gd name="T26" fmla="*/ 13458 w 438"/>
                <a:gd name="T27" fmla="*/ 1813 h 397"/>
                <a:gd name="T28" fmla="*/ 14215 w 438"/>
                <a:gd name="T29" fmla="*/ 1547 h 397"/>
                <a:gd name="T30" fmla="*/ 14931 w 438"/>
                <a:gd name="T31" fmla="*/ 930 h 397"/>
                <a:gd name="T32" fmla="*/ 14682 w 438"/>
                <a:gd name="T33" fmla="*/ 808 h 397"/>
                <a:gd name="T34" fmla="*/ 12699 w 438"/>
                <a:gd name="T35" fmla="*/ 845 h 397"/>
                <a:gd name="T36" fmla="*/ 13222 w 438"/>
                <a:gd name="T37" fmla="*/ 526 h 397"/>
                <a:gd name="T38" fmla="*/ 13039 w 438"/>
                <a:gd name="T39" fmla="*/ 0 h 397"/>
                <a:gd name="T40" fmla="*/ 0 w 438"/>
                <a:gd name="T41" fmla="*/ 186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8"/>
                <a:gd name="T64" fmla="*/ 0 h 397"/>
                <a:gd name="T65" fmla="*/ 438 w 438"/>
                <a:gd name="T66" fmla="*/ 397 h 3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8" h="397">
                  <a:moveTo>
                    <a:pt x="0" y="12"/>
                  </a:moveTo>
                  <a:lnTo>
                    <a:pt x="17" y="135"/>
                  </a:lnTo>
                  <a:lnTo>
                    <a:pt x="14" y="325"/>
                  </a:lnTo>
                  <a:lnTo>
                    <a:pt x="23" y="337"/>
                  </a:lnTo>
                  <a:lnTo>
                    <a:pt x="54" y="336"/>
                  </a:lnTo>
                  <a:lnTo>
                    <a:pt x="55" y="396"/>
                  </a:lnTo>
                  <a:lnTo>
                    <a:pt x="314" y="391"/>
                  </a:lnTo>
                  <a:lnTo>
                    <a:pt x="309" y="331"/>
                  </a:lnTo>
                  <a:lnTo>
                    <a:pt x="332" y="267"/>
                  </a:lnTo>
                  <a:lnTo>
                    <a:pt x="364" y="219"/>
                  </a:lnTo>
                  <a:lnTo>
                    <a:pt x="363" y="208"/>
                  </a:lnTo>
                  <a:lnTo>
                    <a:pt x="387" y="167"/>
                  </a:lnTo>
                  <a:lnTo>
                    <a:pt x="399" y="122"/>
                  </a:lnTo>
                  <a:lnTo>
                    <a:pt x="394" y="118"/>
                  </a:lnTo>
                  <a:lnTo>
                    <a:pt x="416" y="101"/>
                  </a:lnTo>
                  <a:lnTo>
                    <a:pt x="437" y="60"/>
                  </a:lnTo>
                  <a:lnTo>
                    <a:pt x="430" y="53"/>
                  </a:lnTo>
                  <a:lnTo>
                    <a:pt x="372" y="55"/>
                  </a:lnTo>
                  <a:lnTo>
                    <a:pt x="387" y="34"/>
                  </a:lnTo>
                  <a:lnTo>
                    <a:pt x="382" y="0"/>
                  </a:lnTo>
                  <a:lnTo>
                    <a:pt x="0" y="12"/>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2" name="Freeform 27"/>
            <p:cNvSpPr>
              <a:spLocks/>
            </p:cNvSpPr>
            <p:nvPr/>
          </p:nvSpPr>
          <p:spPr bwMode="auto">
            <a:xfrm>
              <a:off x="2655" y="3148"/>
              <a:ext cx="731" cy="553"/>
            </a:xfrm>
            <a:custGeom>
              <a:avLst/>
              <a:gdLst>
                <a:gd name="T0" fmla="*/ 163 w 488"/>
                <a:gd name="T1" fmla="*/ 1812 h 433"/>
                <a:gd name="T2" fmla="*/ 807 w 488"/>
                <a:gd name="T3" fmla="*/ 2479 h 433"/>
                <a:gd name="T4" fmla="*/ 1676 w 488"/>
                <a:gd name="T5" fmla="*/ 3659 h 433"/>
                <a:gd name="T6" fmla="*/ 1180 w 488"/>
                <a:gd name="T7" fmla="*/ 4448 h 433"/>
                <a:gd name="T8" fmla="*/ 1230 w 488"/>
                <a:gd name="T9" fmla="*/ 5014 h 433"/>
                <a:gd name="T10" fmla="*/ 578 w 488"/>
                <a:gd name="T11" fmla="*/ 5433 h 433"/>
                <a:gd name="T12" fmla="*/ 3072 w 488"/>
                <a:gd name="T13" fmla="*/ 5456 h 433"/>
                <a:gd name="T14" fmla="*/ 6601 w 488"/>
                <a:gd name="T15" fmla="*/ 5742 h 433"/>
                <a:gd name="T16" fmla="*/ 6985 w 488"/>
                <a:gd name="T17" fmla="*/ 5319 h 433"/>
                <a:gd name="T18" fmla="*/ 8329 w 488"/>
                <a:gd name="T19" fmla="*/ 5825 h 433"/>
                <a:gd name="T20" fmla="*/ 9188 w 488"/>
                <a:gd name="T21" fmla="*/ 5868 h 433"/>
                <a:gd name="T22" fmla="*/ 9806 w 488"/>
                <a:gd name="T23" fmla="*/ 6309 h 433"/>
                <a:gd name="T24" fmla="*/ 10856 w 488"/>
                <a:gd name="T25" fmla="*/ 6481 h 433"/>
                <a:gd name="T26" fmla="*/ 11585 w 488"/>
                <a:gd name="T27" fmla="*/ 6255 h 433"/>
                <a:gd name="T28" fmla="*/ 12060 w 488"/>
                <a:gd name="T29" fmla="*/ 6299 h 433"/>
                <a:gd name="T30" fmla="*/ 12658 w 488"/>
                <a:gd name="T31" fmla="*/ 6457 h 433"/>
                <a:gd name="T32" fmla="*/ 13405 w 488"/>
                <a:gd name="T33" fmla="*/ 6203 h 433"/>
                <a:gd name="T34" fmla="*/ 13257 w 488"/>
                <a:gd name="T35" fmla="*/ 5802 h 433"/>
                <a:gd name="T36" fmla="*/ 13876 w 488"/>
                <a:gd name="T37" fmla="*/ 5825 h 433"/>
                <a:gd name="T38" fmla="*/ 14527 w 488"/>
                <a:gd name="T39" fmla="*/ 6028 h 433"/>
                <a:gd name="T40" fmla="*/ 15059 w 488"/>
                <a:gd name="T41" fmla="*/ 6137 h 433"/>
                <a:gd name="T42" fmla="*/ 15628 w 488"/>
                <a:gd name="T43" fmla="*/ 6364 h 433"/>
                <a:gd name="T44" fmla="*/ 15922 w 488"/>
                <a:gd name="T45" fmla="*/ 6374 h 433"/>
                <a:gd name="T46" fmla="*/ 16232 w 488"/>
                <a:gd name="T47" fmla="*/ 6364 h 433"/>
                <a:gd name="T48" fmla="*/ 16645 w 488"/>
                <a:gd name="T49" fmla="*/ 6192 h 433"/>
                <a:gd name="T50" fmla="*/ 15962 w 488"/>
                <a:gd name="T51" fmla="*/ 6028 h 433"/>
                <a:gd name="T52" fmla="*/ 15417 w 488"/>
                <a:gd name="T53" fmla="*/ 5886 h 433"/>
                <a:gd name="T54" fmla="*/ 14599 w 488"/>
                <a:gd name="T55" fmla="*/ 5552 h 433"/>
                <a:gd name="T56" fmla="*/ 15176 w 488"/>
                <a:gd name="T57" fmla="*/ 5383 h 433"/>
                <a:gd name="T58" fmla="*/ 15559 w 488"/>
                <a:gd name="T59" fmla="*/ 5195 h 433"/>
                <a:gd name="T60" fmla="*/ 15842 w 488"/>
                <a:gd name="T61" fmla="*/ 4926 h 433"/>
                <a:gd name="T62" fmla="*/ 15390 w 488"/>
                <a:gd name="T63" fmla="*/ 4765 h 433"/>
                <a:gd name="T64" fmla="*/ 14451 w 488"/>
                <a:gd name="T65" fmla="*/ 5098 h 433"/>
                <a:gd name="T66" fmla="*/ 13876 w 488"/>
                <a:gd name="T67" fmla="*/ 4828 h 433"/>
                <a:gd name="T68" fmla="*/ 14175 w 488"/>
                <a:gd name="T69" fmla="*/ 4828 h 433"/>
                <a:gd name="T70" fmla="*/ 14127 w 488"/>
                <a:gd name="T71" fmla="*/ 4720 h 433"/>
                <a:gd name="T72" fmla="*/ 13923 w 488"/>
                <a:gd name="T73" fmla="*/ 4720 h 433"/>
                <a:gd name="T74" fmla="*/ 13326 w 488"/>
                <a:gd name="T75" fmla="*/ 4828 h 433"/>
                <a:gd name="T76" fmla="*/ 11892 w 488"/>
                <a:gd name="T77" fmla="*/ 4765 h 433"/>
                <a:gd name="T78" fmla="*/ 12415 w 488"/>
                <a:gd name="T79" fmla="*/ 4301 h 433"/>
                <a:gd name="T80" fmla="*/ 13312 w 488"/>
                <a:gd name="T81" fmla="*/ 4462 h 433"/>
                <a:gd name="T82" fmla="*/ 13681 w 488"/>
                <a:gd name="T83" fmla="*/ 3789 h 433"/>
                <a:gd name="T84" fmla="*/ 7905 w 488"/>
                <a:gd name="T85" fmla="*/ 3344 h 433"/>
                <a:gd name="T86" fmla="*/ 8574 w 488"/>
                <a:gd name="T87" fmla="*/ 2100 h 433"/>
                <a:gd name="T88" fmla="*/ 9301 w 488"/>
                <a:gd name="T89" fmla="*/ 1278 h 433"/>
                <a:gd name="T90" fmla="*/ 8860 w 488"/>
                <a:gd name="T91" fmla="*/ 0 h 4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33"/>
                <a:gd name="T140" fmla="*/ 488 w 488"/>
                <a:gd name="T141" fmla="*/ 433 h 4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33">
                  <a:moveTo>
                    <a:pt x="0" y="4"/>
                  </a:moveTo>
                  <a:lnTo>
                    <a:pt x="5" y="118"/>
                  </a:lnTo>
                  <a:lnTo>
                    <a:pt x="19" y="133"/>
                  </a:lnTo>
                  <a:lnTo>
                    <a:pt x="23" y="162"/>
                  </a:lnTo>
                  <a:lnTo>
                    <a:pt x="50" y="204"/>
                  </a:lnTo>
                  <a:lnTo>
                    <a:pt x="49" y="239"/>
                  </a:lnTo>
                  <a:lnTo>
                    <a:pt x="33" y="272"/>
                  </a:lnTo>
                  <a:lnTo>
                    <a:pt x="34" y="290"/>
                  </a:lnTo>
                  <a:lnTo>
                    <a:pt x="40" y="309"/>
                  </a:lnTo>
                  <a:lnTo>
                    <a:pt x="36" y="327"/>
                  </a:lnTo>
                  <a:lnTo>
                    <a:pt x="28" y="340"/>
                  </a:lnTo>
                  <a:lnTo>
                    <a:pt x="17" y="355"/>
                  </a:lnTo>
                  <a:lnTo>
                    <a:pt x="24" y="364"/>
                  </a:lnTo>
                  <a:lnTo>
                    <a:pt x="90" y="356"/>
                  </a:lnTo>
                  <a:lnTo>
                    <a:pt x="142" y="378"/>
                  </a:lnTo>
                  <a:lnTo>
                    <a:pt x="193" y="375"/>
                  </a:lnTo>
                  <a:lnTo>
                    <a:pt x="188" y="360"/>
                  </a:lnTo>
                  <a:lnTo>
                    <a:pt x="204" y="347"/>
                  </a:lnTo>
                  <a:lnTo>
                    <a:pt x="239" y="355"/>
                  </a:lnTo>
                  <a:lnTo>
                    <a:pt x="244" y="380"/>
                  </a:lnTo>
                  <a:lnTo>
                    <a:pt x="254" y="377"/>
                  </a:lnTo>
                  <a:lnTo>
                    <a:pt x="269" y="383"/>
                  </a:lnTo>
                  <a:lnTo>
                    <a:pt x="284" y="399"/>
                  </a:lnTo>
                  <a:lnTo>
                    <a:pt x="287" y="412"/>
                  </a:lnTo>
                  <a:lnTo>
                    <a:pt x="303" y="415"/>
                  </a:lnTo>
                  <a:lnTo>
                    <a:pt x="317" y="423"/>
                  </a:lnTo>
                  <a:lnTo>
                    <a:pt x="328" y="420"/>
                  </a:lnTo>
                  <a:lnTo>
                    <a:pt x="339" y="408"/>
                  </a:lnTo>
                  <a:lnTo>
                    <a:pt x="338" y="399"/>
                  </a:lnTo>
                  <a:lnTo>
                    <a:pt x="353" y="411"/>
                  </a:lnTo>
                  <a:lnTo>
                    <a:pt x="360" y="400"/>
                  </a:lnTo>
                  <a:lnTo>
                    <a:pt x="370" y="421"/>
                  </a:lnTo>
                  <a:lnTo>
                    <a:pt x="387" y="411"/>
                  </a:lnTo>
                  <a:lnTo>
                    <a:pt x="392" y="405"/>
                  </a:lnTo>
                  <a:lnTo>
                    <a:pt x="387" y="399"/>
                  </a:lnTo>
                  <a:lnTo>
                    <a:pt x="388" y="379"/>
                  </a:lnTo>
                  <a:lnTo>
                    <a:pt x="392" y="379"/>
                  </a:lnTo>
                  <a:lnTo>
                    <a:pt x="406" y="380"/>
                  </a:lnTo>
                  <a:lnTo>
                    <a:pt x="409" y="393"/>
                  </a:lnTo>
                  <a:lnTo>
                    <a:pt x="425" y="393"/>
                  </a:lnTo>
                  <a:lnTo>
                    <a:pt x="438" y="402"/>
                  </a:lnTo>
                  <a:lnTo>
                    <a:pt x="441" y="400"/>
                  </a:lnTo>
                  <a:lnTo>
                    <a:pt x="446" y="410"/>
                  </a:lnTo>
                  <a:lnTo>
                    <a:pt x="457" y="415"/>
                  </a:lnTo>
                  <a:lnTo>
                    <a:pt x="452" y="432"/>
                  </a:lnTo>
                  <a:lnTo>
                    <a:pt x="466" y="416"/>
                  </a:lnTo>
                  <a:lnTo>
                    <a:pt x="475" y="425"/>
                  </a:lnTo>
                  <a:lnTo>
                    <a:pt x="475" y="415"/>
                  </a:lnTo>
                  <a:lnTo>
                    <a:pt x="487" y="411"/>
                  </a:lnTo>
                  <a:lnTo>
                    <a:pt x="487" y="404"/>
                  </a:lnTo>
                  <a:lnTo>
                    <a:pt x="474" y="402"/>
                  </a:lnTo>
                  <a:lnTo>
                    <a:pt x="467" y="393"/>
                  </a:lnTo>
                  <a:lnTo>
                    <a:pt x="456" y="395"/>
                  </a:lnTo>
                  <a:lnTo>
                    <a:pt x="451" y="384"/>
                  </a:lnTo>
                  <a:lnTo>
                    <a:pt x="438" y="384"/>
                  </a:lnTo>
                  <a:lnTo>
                    <a:pt x="427" y="362"/>
                  </a:lnTo>
                  <a:lnTo>
                    <a:pt x="434" y="357"/>
                  </a:lnTo>
                  <a:lnTo>
                    <a:pt x="444" y="351"/>
                  </a:lnTo>
                  <a:lnTo>
                    <a:pt x="445" y="340"/>
                  </a:lnTo>
                  <a:lnTo>
                    <a:pt x="455" y="339"/>
                  </a:lnTo>
                  <a:lnTo>
                    <a:pt x="467" y="326"/>
                  </a:lnTo>
                  <a:lnTo>
                    <a:pt x="463" y="322"/>
                  </a:lnTo>
                  <a:lnTo>
                    <a:pt x="463" y="300"/>
                  </a:lnTo>
                  <a:lnTo>
                    <a:pt x="450" y="311"/>
                  </a:lnTo>
                  <a:lnTo>
                    <a:pt x="434" y="314"/>
                  </a:lnTo>
                  <a:lnTo>
                    <a:pt x="423" y="333"/>
                  </a:lnTo>
                  <a:lnTo>
                    <a:pt x="402" y="322"/>
                  </a:lnTo>
                  <a:lnTo>
                    <a:pt x="406" y="315"/>
                  </a:lnTo>
                  <a:lnTo>
                    <a:pt x="415" y="311"/>
                  </a:lnTo>
                  <a:lnTo>
                    <a:pt x="415" y="315"/>
                  </a:lnTo>
                  <a:lnTo>
                    <a:pt x="421" y="304"/>
                  </a:lnTo>
                  <a:lnTo>
                    <a:pt x="413" y="308"/>
                  </a:lnTo>
                  <a:lnTo>
                    <a:pt x="409" y="303"/>
                  </a:lnTo>
                  <a:lnTo>
                    <a:pt x="407" y="308"/>
                  </a:lnTo>
                  <a:lnTo>
                    <a:pt x="398" y="304"/>
                  </a:lnTo>
                  <a:lnTo>
                    <a:pt x="390" y="315"/>
                  </a:lnTo>
                  <a:lnTo>
                    <a:pt x="376" y="318"/>
                  </a:lnTo>
                  <a:lnTo>
                    <a:pt x="348" y="311"/>
                  </a:lnTo>
                  <a:lnTo>
                    <a:pt x="346" y="305"/>
                  </a:lnTo>
                  <a:lnTo>
                    <a:pt x="363" y="281"/>
                  </a:lnTo>
                  <a:lnTo>
                    <a:pt x="378" y="281"/>
                  </a:lnTo>
                  <a:lnTo>
                    <a:pt x="389" y="291"/>
                  </a:lnTo>
                  <a:lnTo>
                    <a:pt x="430" y="300"/>
                  </a:lnTo>
                  <a:lnTo>
                    <a:pt x="400" y="247"/>
                  </a:lnTo>
                  <a:lnTo>
                    <a:pt x="405" y="211"/>
                  </a:lnTo>
                  <a:lnTo>
                    <a:pt x="231" y="218"/>
                  </a:lnTo>
                  <a:lnTo>
                    <a:pt x="232" y="197"/>
                  </a:lnTo>
                  <a:lnTo>
                    <a:pt x="251" y="137"/>
                  </a:lnTo>
                  <a:lnTo>
                    <a:pt x="281" y="96"/>
                  </a:lnTo>
                  <a:lnTo>
                    <a:pt x="272" y="84"/>
                  </a:lnTo>
                  <a:lnTo>
                    <a:pt x="275" y="45"/>
                  </a:lnTo>
                  <a:lnTo>
                    <a:pt x="259" y="0"/>
                  </a:lnTo>
                  <a:lnTo>
                    <a:pt x="0" y="4"/>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3" name="Freeform 28"/>
            <p:cNvSpPr>
              <a:spLocks/>
            </p:cNvSpPr>
            <p:nvPr/>
          </p:nvSpPr>
          <p:spPr bwMode="auto">
            <a:xfrm>
              <a:off x="2426" y="2081"/>
              <a:ext cx="868" cy="643"/>
            </a:xfrm>
            <a:custGeom>
              <a:avLst/>
              <a:gdLst>
                <a:gd name="T0" fmla="*/ 0 w 579"/>
                <a:gd name="T1" fmla="*/ 96 h 503"/>
                <a:gd name="T2" fmla="*/ 1196 w 579"/>
                <a:gd name="T3" fmla="*/ 1110 h 503"/>
                <a:gd name="T4" fmla="*/ 1748 w 579"/>
                <a:gd name="T5" fmla="*/ 1323 h 503"/>
                <a:gd name="T6" fmla="*/ 2112 w 579"/>
                <a:gd name="T7" fmla="*/ 1301 h 503"/>
                <a:gd name="T8" fmla="*/ 2459 w 579"/>
                <a:gd name="T9" fmla="*/ 1423 h 503"/>
                <a:gd name="T10" fmla="*/ 2520 w 579"/>
                <a:gd name="T11" fmla="*/ 1548 h 503"/>
                <a:gd name="T12" fmla="*/ 2187 w 579"/>
                <a:gd name="T13" fmla="*/ 1548 h 503"/>
                <a:gd name="T14" fmla="*/ 1802 w 579"/>
                <a:gd name="T15" fmla="*/ 1919 h 503"/>
                <a:gd name="T16" fmla="*/ 2712 w 579"/>
                <a:gd name="T17" fmla="*/ 2474 h 503"/>
                <a:gd name="T18" fmla="*/ 3369 w 579"/>
                <a:gd name="T19" fmla="*/ 2566 h 503"/>
                <a:gd name="T20" fmla="*/ 3273 w 579"/>
                <a:gd name="T21" fmla="*/ 6206 h 503"/>
                <a:gd name="T22" fmla="*/ 3340 w 579"/>
                <a:gd name="T23" fmla="*/ 7091 h 503"/>
                <a:gd name="T24" fmla="*/ 16546 w 579"/>
                <a:gd name="T25" fmla="*/ 6906 h 503"/>
                <a:gd name="T26" fmla="*/ 16745 w 579"/>
                <a:gd name="T27" fmla="*/ 7421 h 503"/>
                <a:gd name="T28" fmla="*/ 16182 w 579"/>
                <a:gd name="T29" fmla="*/ 7775 h 503"/>
                <a:gd name="T30" fmla="*/ 18186 w 579"/>
                <a:gd name="T31" fmla="*/ 7722 h 503"/>
                <a:gd name="T32" fmla="*/ 18475 w 579"/>
                <a:gd name="T33" fmla="*/ 7421 h 503"/>
                <a:gd name="T34" fmla="*/ 18597 w 579"/>
                <a:gd name="T35" fmla="*/ 7091 h 503"/>
                <a:gd name="T36" fmla="*/ 19054 w 579"/>
                <a:gd name="T37" fmla="*/ 6842 h 503"/>
                <a:gd name="T38" fmla="*/ 19225 w 579"/>
                <a:gd name="T39" fmla="*/ 6599 h 503"/>
                <a:gd name="T40" fmla="*/ 19672 w 579"/>
                <a:gd name="T41" fmla="*/ 6564 h 503"/>
                <a:gd name="T42" fmla="*/ 19871 w 579"/>
                <a:gd name="T43" fmla="*/ 6029 h 503"/>
                <a:gd name="T44" fmla="*/ 19528 w 579"/>
                <a:gd name="T45" fmla="*/ 5975 h 503"/>
                <a:gd name="T46" fmla="*/ 19096 w 579"/>
                <a:gd name="T47" fmla="*/ 5965 h 503"/>
                <a:gd name="T48" fmla="*/ 18610 w 579"/>
                <a:gd name="T49" fmla="*/ 5567 h 503"/>
                <a:gd name="T50" fmla="*/ 18399 w 579"/>
                <a:gd name="T51" fmla="*/ 5030 h 503"/>
                <a:gd name="T52" fmla="*/ 17874 w 579"/>
                <a:gd name="T53" fmla="*/ 4656 h 503"/>
                <a:gd name="T54" fmla="*/ 17110 w 579"/>
                <a:gd name="T55" fmla="*/ 4523 h 503"/>
                <a:gd name="T56" fmla="*/ 16141 w 579"/>
                <a:gd name="T57" fmla="*/ 4151 h 503"/>
                <a:gd name="T58" fmla="*/ 15795 w 579"/>
                <a:gd name="T59" fmla="*/ 3669 h 503"/>
                <a:gd name="T60" fmla="*/ 16384 w 579"/>
                <a:gd name="T61" fmla="*/ 2940 h 503"/>
                <a:gd name="T62" fmla="*/ 15868 w 579"/>
                <a:gd name="T63" fmla="*/ 2800 h 503"/>
                <a:gd name="T64" fmla="*/ 14702 w 579"/>
                <a:gd name="T65" fmla="*/ 2800 h 503"/>
                <a:gd name="T66" fmla="*/ 14507 w 579"/>
                <a:gd name="T67" fmla="*/ 2325 h 503"/>
                <a:gd name="T68" fmla="*/ 12561 w 579"/>
                <a:gd name="T69" fmla="*/ 1423 h 503"/>
                <a:gd name="T70" fmla="*/ 12122 w 579"/>
                <a:gd name="T71" fmla="*/ 675 h 503"/>
                <a:gd name="T72" fmla="*/ 12359 w 579"/>
                <a:gd name="T73" fmla="*/ 382 h 503"/>
                <a:gd name="T74" fmla="*/ 11473 w 579"/>
                <a:gd name="T75" fmla="*/ 0 h 503"/>
                <a:gd name="T76" fmla="*/ 0 w 579"/>
                <a:gd name="T77" fmla="*/ 96 h 5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503"/>
                <a:gd name="T119" fmla="*/ 579 w 579"/>
                <a:gd name="T120" fmla="*/ 503 h 5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503">
                  <a:moveTo>
                    <a:pt x="0" y="6"/>
                  </a:moveTo>
                  <a:lnTo>
                    <a:pt x="35" y="72"/>
                  </a:lnTo>
                  <a:lnTo>
                    <a:pt x="51" y="86"/>
                  </a:lnTo>
                  <a:lnTo>
                    <a:pt x="62" y="84"/>
                  </a:lnTo>
                  <a:lnTo>
                    <a:pt x="72" y="92"/>
                  </a:lnTo>
                  <a:lnTo>
                    <a:pt x="73" y="100"/>
                  </a:lnTo>
                  <a:lnTo>
                    <a:pt x="64" y="100"/>
                  </a:lnTo>
                  <a:lnTo>
                    <a:pt x="53" y="124"/>
                  </a:lnTo>
                  <a:lnTo>
                    <a:pt x="79" y="160"/>
                  </a:lnTo>
                  <a:lnTo>
                    <a:pt x="98" y="166"/>
                  </a:lnTo>
                  <a:lnTo>
                    <a:pt x="95" y="401"/>
                  </a:lnTo>
                  <a:lnTo>
                    <a:pt x="97" y="458"/>
                  </a:lnTo>
                  <a:lnTo>
                    <a:pt x="482" y="446"/>
                  </a:lnTo>
                  <a:lnTo>
                    <a:pt x="487" y="480"/>
                  </a:lnTo>
                  <a:lnTo>
                    <a:pt x="471" y="502"/>
                  </a:lnTo>
                  <a:lnTo>
                    <a:pt x="530" y="499"/>
                  </a:lnTo>
                  <a:lnTo>
                    <a:pt x="538" y="480"/>
                  </a:lnTo>
                  <a:lnTo>
                    <a:pt x="541" y="458"/>
                  </a:lnTo>
                  <a:lnTo>
                    <a:pt x="554" y="442"/>
                  </a:lnTo>
                  <a:lnTo>
                    <a:pt x="560" y="426"/>
                  </a:lnTo>
                  <a:lnTo>
                    <a:pt x="573" y="424"/>
                  </a:lnTo>
                  <a:lnTo>
                    <a:pt x="578" y="389"/>
                  </a:lnTo>
                  <a:lnTo>
                    <a:pt x="569" y="386"/>
                  </a:lnTo>
                  <a:lnTo>
                    <a:pt x="556" y="385"/>
                  </a:lnTo>
                  <a:lnTo>
                    <a:pt x="542" y="360"/>
                  </a:lnTo>
                  <a:lnTo>
                    <a:pt x="536" y="325"/>
                  </a:lnTo>
                  <a:lnTo>
                    <a:pt x="521" y="301"/>
                  </a:lnTo>
                  <a:lnTo>
                    <a:pt x="498" y="292"/>
                  </a:lnTo>
                  <a:lnTo>
                    <a:pt x="470" y="268"/>
                  </a:lnTo>
                  <a:lnTo>
                    <a:pt x="460" y="237"/>
                  </a:lnTo>
                  <a:lnTo>
                    <a:pt x="477" y="190"/>
                  </a:lnTo>
                  <a:lnTo>
                    <a:pt x="462" y="181"/>
                  </a:lnTo>
                  <a:lnTo>
                    <a:pt x="428" y="181"/>
                  </a:lnTo>
                  <a:lnTo>
                    <a:pt x="423" y="150"/>
                  </a:lnTo>
                  <a:lnTo>
                    <a:pt x="366" y="92"/>
                  </a:lnTo>
                  <a:lnTo>
                    <a:pt x="353" y="44"/>
                  </a:lnTo>
                  <a:lnTo>
                    <a:pt x="360" y="25"/>
                  </a:lnTo>
                  <a:lnTo>
                    <a:pt x="334" y="0"/>
                  </a:lnTo>
                  <a:lnTo>
                    <a:pt x="0" y="6"/>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4" name="Freeform 29"/>
            <p:cNvSpPr>
              <a:spLocks/>
            </p:cNvSpPr>
            <p:nvPr/>
          </p:nvSpPr>
          <p:spPr bwMode="auto">
            <a:xfrm>
              <a:off x="5170" y="1117"/>
              <a:ext cx="211" cy="388"/>
            </a:xfrm>
            <a:custGeom>
              <a:avLst/>
              <a:gdLst>
                <a:gd name="T0" fmla="*/ 0 w 140"/>
                <a:gd name="T1" fmla="*/ 3177 h 304"/>
                <a:gd name="T2" fmla="*/ 247 w 140"/>
                <a:gd name="T3" fmla="*/ 2151 h 304"/>
                <a:gd name="T4" fmla="*/ 832 w 140"/>
                <a:gd name="T5" fmla="*/ 1696 h 304"/>
                <a:gd name="T6" fmla="*/ 904 w 140"/>
                <a:gd name="T7" fmla="*/ 614 h 304"/>
                <a:gd name="T8" fmla="*/ 856 w 140"/>
                <a:gd name="T9" fmla="*/ 231 h 304"/>
                <a:gd name="T10" fmla="*/ 1720 w 140"/>
                <a:gd name="T11" fmla="*/ 0 h 304"/>
                <a:gd name="T12" fmla="*/ 3848 w 140"/>
                <a:gd name="T13" fmla="*/ 2882 h 304"/>
                <a:gd name="T14" fmla="*/ 4851 w 140"/>
                <a:gd name="T15" fmla="*/ 3506 h 304"/>
                <a:gd name="T16" fmla="*/ 4984 w 140"/>
                <a:gd name="T17" fmla="*/ 3649 h 304"/>
                <a:gd name="T18" fmla="*/ 4782 w 140"/>
                <a:gd name="T19" fmla="*/ 3928 h 304"/>
                <a:gd name="T20" fmla="*/ 3848 w 140"/>
                <a:gd name="T21" fmla="*/ 4244 h 304"/>
                <a:gd name="T22" fmla="*/ 386 w 140"/>
                <a:gd name="T23" fmla="*/ 4629 h 304"/>
                <a:gd name="T24" fmla="*/ 0 w 140"/>
                <a:gd name="T25" fmla="*/ 3177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304"/>
                <a:gd name="T41" fmla="*/ 140 w 140"/>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304">
                  <a:moveTo>
                    <a:pt x="0" y="208"/>
                  </a:moveTo>
                  <a:lnTo>
                    <a:pt x="7" y="141"/>
                  </a:lnTo>
                  <a:lnTo>
                    <a:pt x="23" y="111"/>
                  </a:lnTo>
                  <a:lnTo>
                    <a:pt x="25" y="40"/>
                  </a:lnTo>
                  <a:lnTo>
                    <a:pt x="24" y="15"/>
                  </a:lnTo>
                  <a:lnTo>
                    <a:pt x="48" y="0"/>
                  </a:lnTo>
                  <a:lnTo>
                    <a:pt x="108" y="189"/>
                  </a:lnTo>
                  <a:lnTo>
                    <a:pt x="136" y="229"/>
                  </a:lnTo>
                  <a:lnTo>
                    <a:pt x="139" y="239"/>
                  </a:lnTo>
                  <a:lnTo>
                    <a:pt x="134" y="257"/>
                  </a:lnTo>
                  <a:lnTo>
                    <a:pt x="108" y="278"/>
                  </a:lnTo>
                  <a:lnTo>
                    <a:pt x="11" y="303"/>
                  </a:lnTo>
                  <a:lnTo>
                    <a:pt x="0" y="208"/>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5" name="Freeform 30"/>
            <p:cNvSpPr>
              <a:spLocks/>
            </p:cNvSpPr>
            <p:nvPr/>
          </p:nvSpPr>
          <p:spPr bwMode="auto">
            <a:xfrm>
              <a:off x="4937" y="1743"/>
              <a:ext cx="174" cy="345"/>
            </a:xfrm>
            <a:custGeom>
              <a:avLst/>
              <a:gdLst>
                <a:gd name="T0" fmla="*/ 0 w 116"/>
                <a:gd name="T1" fmla="*/ 3064 h 270"/>
                <a:gd name="T2" fmla="*/ 212 w 116"/>
                <a:gd name="T3" fmla="*/ 2829 h 270"/>
                <a:gd name="T4" fmla="*/ 890 w 116"/>
                <a:gd name="T5" fmla="*/ 2609 h 270"/>
                <a:gd name="T6" fmla="*/ 1229 w 116"/>
                <a:gd name="T7" fmla="*/ 2285 h 270"/>
                <a:gd name="T8" fmla="*/ 1794 w 116"/>
                <a:gd name="T9" fmla="*/ 2023 h 270"/>
                <a:gd name="T10" fmla="*/ 170 w 116"/>
                <a:gd name="T11" fmla="*/ 1407 h 270"/>
                <a:gd name="T12" fmla="*/ 102 w 116"/>
                <a:gd name="T13" fmla="*/ 805 h 270"/>
                <a:gd name="T14" fmla="*/ 890 w 116"/>
                <a:gd name="T15" fmla="*/ 0 h 270"/>
                <a:gd name="T16" fmla="*/ 3389 w 116"/>
                <a:gd name="T17" fmla="*/ 396 h 270"/>
                <a:gd name="T18" fmla="*/ 3432 w 116"/>
                <a:gd name="T19" fmla="*/ 539 h 270"/>
                <a:gd name="T20" fmla="*/ 3131 w 116"/>
                <a:gd name="T21" fmla="*/ 1007 h 270"/>
                <a:gd name="T22" fmla="*/ 2835 w 116"/>
                <a:gd name="T23" fmla="*/ 1150 h 270"/>
                <a:gd name="T24" fmla="*/ 2793 w 116"/>
                <a:gd name="T25" fmla="*/ 1357 h 270"/>
                <a:gd name="T26" fmla="*/ 3049 w 116"/>
                <a:gd name="T27" fmla="*/ 1407 h 270"/>
                <a:gd name="T28" fmla="*/ 3351 w 116"/>
                <a:gd name="T29" fmla="*/ 1407 h 270"/>
                <a:gd name="T30" fmla="*/ 3591 w 116"/>
                <a:gd name="T31" fmla="*/ 1407 h 270"/>
                <a:gd name="T32" fmla="*/ 3531 w 116"/>
                <a:gd name="T33" fmla="*/ 1312 h 270"/>
                <a:gd name="T34" fmla="*/ 3663 w 116"/>
                <a:gd name="T35" fmla="*/ 1357 h 270"/>
                <a:gd name="T36" fmla="*/ 3875 w 116"/>
                <a:gd name="T37" fmla="*/ 1642 h 270"/>
                <a:gd name="T38" fmla="*/ 3950 w 116"/>
                <a:gd name="T39" fmla="*/ 2497 h 270"/>
                <a:gd name="T40" fmla="*/ 3819 w 116"/>
                <a:gd name="T41" fmla="*/ 2276 h 270"/>
                <a:gd name="T42" fmla="*/ 3663 w 116"/>
                <a:gd name="T43" fmla="*/ 2074 h 270"/>
                <a:gd name="T44" fmla="*/ 3605 w 116"/>
                <a:gd name="T45" fmla="*/ 2182 h 270"/>
                <a:gd name="T46" fmla="*/ 3738 w 116"/>
                <a:gd name="T47" fmla="*/ 2393 h 270"/>
                <a:gd name="T48" fmla="*/ 3605 w 116"/>
                <a:gd name="T49" fmla="*/ 2497 h 270"/>
                <a:gd name="T50" fmla="*/ 3663 w 116"/>
                <a:gd name="T51" fmla="*/ 2727 h 270"/>
                <a:gd name="T52" fmla="*/ 3495 w 116"/>
                <a:gd name="T53" fmla="*/ 2987 h 270"/>
                <a:gd name="T54" fmla="*/ 3248 w 116"/>
                <a:gd name="T55" fmla="*/ 2987 h 270"/>
                <a:gd name="T56" fmla="*/ 3351 w 116"/>
                <a:gd name="T57" fmla="*/ 3185 h 270"/>
                <a:gd name="T58" fmla="*/ 2934 w 116"/>
                <a:gd name="T59" fmla="*/ 3493 h 270"/>
                <a:gd name="T60" fmla="*/ 2424 w 116"/>
                <a:gd name="T61" fmla="*/ 4155 h 270"/>
                <a:gd name="T62" fmla="*/ 2184 w 116"/>
                <a:gd name="T63" fmla="*/ 4155 h 270"/>
                <a:gd name="T64" fmla="*/ 2259 w 116"/>
                <a:gd name="T65" fmla="*/ 3897 h 270"/>
                <a:gd name="T66" fmla="*/ 2112 w 116"/>
                <a:gd name="T67" fmla="*/ 3787 h 270"/>
                <a:gd name="T68" fmla="*/ 1438 w 116"/>
                <a:gd name="T69" fmla="*/ 3787 h 270"/>
                <a:gd name="T70" fmla="*/ 518 w 116"/>
                <a:gd name="T71" fmla="*/ 3525 h 270"/>
                <a:gd name="T72" fmla="*/ 212 w 116"/>
                <a:gd name="T73" fmla="*/ 3409 h 270"/>
                <a:gd name="T74" fmla="*/ 0 w 116"/>
                <a:gd name="T75" fmla="*/ 3064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270"/>
                <a:gd name="T116" fmla="*/ 116 w 116"/>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270">
                  <a:moveTo>
                    <a:pt x="0" y="199"/>
                  </a:moveTo>
                  <a:lnTo>
                    <a:pt x="6" y="183"/>
                  </a:lnTo>
                  <a:lnTo>
                    <a:pt x="26" y="169"/>
                  </a:lnTo>
                  <a:lnTo>
                    <a:pt x="36" y="148"/>
                  </a:lnTo>
                  <a:lnTo>
                    <a:pt x="52" y="131"/>
                  </a:lnTo>
                  <a:lnTo>
                    <a:pt x="5" y="91"/>
                  </a:lnTo>
                  <a:lnTo>
                    <a:pt x="3" y="52"/>
                  </a:lnTo>
                  <a:lnTo>
                    <a:pt x="26" y="0"/>
                  </a:lnTo>
                  <a:lnTo>
                    <a:pt x="99" y="26"/>
                  </a:lnTo>
                  <a:lnTo>
                    <a:pt x="100" y="35"/>
                  </a:lnTo>
                  <a:lnTo>
                    <a:pt x="91" y="65"/>
                  </a:lnTo>
                  <a:lnTo>
                    <a:pt x="83" y="74"/>
                  </a:lnTo>
                  <a:lnTo>
                    <a:pt x="82" y="88"/>
                  </a:lnTo>
                  <a:lnTo>
                    <a:pt x="89" y="91"/>
                  </a:lnTo>
                  <a:lnTo>
                    <a:pt x="98" y="91"/>
                  </a:lnTo>
                  <a:lnTo>
                    <a:pt x="105" y="91"/>
                  </a:lnTo>
                  <a:lnTo>
                    <a:pt x="103" y="85"/>
                  </a:lnTo>
                  <a:lnTo>
                    <a:pt x="107" y="88"/>
                  </a:lnTo>
                  <a:lnTo>
                    <a:pt x="113" y="106"/>
                  </a:lnTo>
                  <a:lnTo>
                    <a:pt x="115" y="162"/>
                  </a:lnTo>
                  <a:lnTo>
                    <a:pt x="112" y="147"/>
                  </a:lnTo>
                  <a:lnTo>
                    <a:pt x="107" y="134"/>
                  </a:lnTo>
                  <a:lnTo>
                    <a:pt x="106" y="141"/>
                  </a:lnTo>
                  <a:lnTo>
                    <a:pt x="109" y="155"/>
                  </a:lnTo>
                  <a:lnTo>
                    <a:pt x="106" y="162"/>
                  </a:lnTo>
                  <a:lnTo>
                    <a:pt x="107" y="177"/>
                  </a:lnTo>
                  <a:lnTo>
                    <a:pt x="102" y="193"/>
                  </a:lnTo>
                  <a:lnTo>
                    <a:pt x="95" y="193"/>
                  </a:lnTo>
                  <a:lnTo>
                    <a:pt x="98" y="206"/>
                  </a:lnTo>
                  <a:lnTo>
                    <a:pt x="86" y="226"/>
                  </a:lnTo>
                  <a:lnTo>
                    <a:pt x="71" y="269"/>
                  </a:lnTo>
                  <a:lnTo>
                    <a:pt x="64" y="269"/>
                  </a:lnTo>
                  <a:lnTo>
                    <a:pt x="66" y="252"/>
                  </a:lnTo>
                  <a:lnTo>
                    <a:pt x="62" y="245"/>
                  </a:lnTo>
                  <a:lnTo>
                    <a:pt x="42" y="245"/>
                  </a:lnTo>
                  <a:lnTo>
                    <a:pt x="15" y="228"/>
                  </a:lnTo>
                  <a:lnTo>
                    <a:pt x="6" y="221"/>
                  </a:lnTo>
                  <a:lnTo>
                    <a:pt x="0" y="199"/>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6" name="Freeform 31"/>
            <p:cNvSpPr>
              <a:spLocks/>
            </p:cNvSpPr>
            <p:nvPr/>
          </p:nvSpPr>
          <p:spPr bwMode="auto">
            <a:xfrm>
              <a:off x="4346" y="1216"/>
              <a:ext cx="769" cy="591"/>
            </a:xfrm>
            <a:custGeom>
              <a:avLst/>
              <a:gdLst>
                <a:gd name="T0" fmla="*/ 0 w 513"/>
                <a:gd name="T1" fmla="*/ 6147 h 462"/>
                <a:gd name="T2" fmla="*/ 576 w 513"/>
                <a:gd name="T3" fmla="*/ 6557 h 462"/>
                <a:gd name="T4" fmla="*/ 12019 w 513"/>
                <a:gd name="T5" fmla="*/ 5556 h 462"/>
                <a:gd name="T6" fmla="*/ 12790 w 513"/>
                <a:gd name="T7" fmla="*/ 5749 h 462"/>
                <a:gd name="T8" fmla="*/ 13229 w 513"/>
                <a:gd name="T9" fmla="*/ 6147 h 462"/>
                <a:gd name="T10" fmla="*/ 14359 w 513"/>
                <a:gd name="T11" fmla="*/ 6424 h 462"/>
                <a:gd name="T12" fmla="*/ 16896 w 513"/>
                <a:gd name="T13" fmla="*/ 6830 h 462"/>
                <a:gd name="T14" fmla="*/ 16940 w 513"/>
                <a:gd name="T15" fmla="*/ 6970 h 462"/>
                <a:gd name="T16" fmla="*/ 17078 w 513"/>
                <a:gd name="T17" fmla="*/ 7162 h 462"/>
                <a:gd name="T18" fmla="*/ 17251 w 513"/>
                <a:gd name="T19" fmla="*/ 7041 h 462"/>
                <a:gd name="T20" fmla="*/ 17522 w 513"/>
                <a:gd name="T21" fmla="*/ 6701 h 462"/>
                <a:gd name="T22" fmla="*/ 17522 w 513"/>
                <a:gd name="T23" fmla="*/ 6119 h 462"/>
                <a:gd name="T24" fmla="*/ 17078 w 513"/>
                <a:gd name="T25" fmla="*/ 4965 h 462"/>
                <a:gd name="T26" fmla="*/ 17078 w 513"/>
                <a:gd name="T27" fmla="*/ 3725 h 462"/>
                <a:gd name="T28" fmla="*/ 16644 w 513"/>
                <a:gd name="T29" fmla="*/ 2798 h 462"/>
                <a:gd name="T30" fmla="*/ 15836 w 513"/>
                <a:gd name="T31" fmla="*/ 1988 h 462"/>
                <a:gd name="T32" fmla="*/ 15666 w 513"/>
                <a:gd name="T33" fmla="*/ 1209 h 462"/>
                <a:gd name="T34" fmla="*/ 14923 w 513"/>
                <a:gd name="T35" fmla="*/ 0 h 462"/>
                <a:gd name="T36" fmla="*/ 11423 w 513"/>
                <a:gd name="T37" fmla="*/ 403 h 462"/>
                <a:gd name="T38" fmla="*/ 11150 w 513"/>
                <a:gd name="T39" fmla="*/ 370 h 462"/>
                <a:gd name="T40" fmla="*/ 10076 w 513"/>
                <a:gd name="T41" fmla="*/ 774 h 462"/>
                <a:gd name="T42" fmla="*/ 9105 w 513"/>
                <a:gd name="T43" fmla="*/ 1412 h 462"/>
                <a:gd name="T44" fmla="*/ 8984 w 513"/>
                <a:gd name="T45" fmla="*/ 1686 h 462"/>
                <a:gd name="T46" fmla="*/ 8600 w 513"/>
                <a:gd name="T47" fmla="*/ 1953 h 462"/>
                <a:gd name="T48" fmla="*/ 7784 w 513"/>
                <a:gd name="T49" fmla="*/ 2299 h 462"/>
                <a:gd name="T50" fmla="*/ 8146 w 513"/>
                <a:gd name="T51" fmla="*/ 2498 h 462"/>
                <a:gd name="T52" fmla="*/ 8240 w 513"/>
                <a:gd name="T53" fmla="*/ 2340 h 462"/>
                <a:gd name="T54" fmla="*/ 8438 w 513"/>
                <a:gd name="T55" fmla="*/ 2395 h 462"/>
                <a:gd name="T56" fmla="*/ 8296 w 513"/>
                <a:gd name="T57" fmla="*/ 2480 h 462"/>
                <a:gd name="T58" fmla="*/ 8498 w 513"/>
                <a:gd name="T59" fmla="*/ 2498 h 462"/>
                <a:gd name="T60" fmla="*/ 8357 w 513"/>
                <a:gd name="T61" fmla="*/ 2648 h 462"/>
                <a:gd name="T62" fmla="*/ 8240 w 513"/>
                <a:gd name="T63" fmla="*/ 2638 h 462"/>
                <a:gd name="T64" fmla="*/ 8209 w 513"/>
                <a:gd name="T65" fmla="*/ 2713 h 462"/>
                <a:gd name="T66" fmla="*/ 8600 w 513"/>
                <a:gd name="T67" fmla="*/ 2970 h 462"/>
                <a:gd name="T68" fmla="*/ 8600 w 513"/>
                <a:gd name="T69" fmla="*/ 3172 h 462"/>
                <a:gd name="T70" fmla="*/ 7997 w 513"/>
                <a:gd name="T71" fmla="*/ 3309 h 462"/>
                <a:gd name="T72" fmla="*/ 7474 w 513"/>
                <a:gd name="T73" fmla="*/ 3657 h 462"/>
                <a:gd name="T74" fmla="*/ 6852 w 513"/>
                <a:gd name="T75" fmla="*/ 3876 h 462"/>
                <a:gd name="T76" fmla="*/ 5777 w 513"/>
                <a:gd name="T77" fmla="*/ 3913 h 462"/>
                <a:gd name="T78" fmla="*/ 5326 w 513"/>
                <a:gd name="T79" fmla="*/ 4050 h 462"/>
                <a:gd name="T80" fmla="*/ 4716 w 513"/>
                <a:gd name="T81" fmla="*/ 3913 h 462"/>
                <a:gd name="T82" fmla="*/ 2815 w 513"/>
                <a:gd name="T83" fmla="*/ 4019 h 462"/>
                <a:gd name="T84" fmla="*/ 1369 w 513"/>
                <a:gd name="T85" fmla="*/ 4260 h 462"/>
                <a:gd name="T86" fmla="*/ 1477 w 513"/>
                <a:gd name="T87" fmla="*/ 4499 h 462"/>
                <a:gd name="T88" fmla="*/ 1369 w 513"/>
                <a:gd name="T89" fmla="*/ 4610 h 462"/>
                <a:gd name="T90" fmla="*/ 1477 w 513"/>
                <a:gd name="T91" fmla="*/ 4626 h 462"/>
                <a:gd name="T92" fmla="*/ 1712 w 513"/>
                <a:gd name="T93" fmla="*/ 4825 h 462"/>
                <a:gd name="T94" fmla="*/ 1883 w 513"/>
                <a:gd name="T95" fmla="*/ 4803 h 462"/>
                <a:gd name="T96" fmla="*/ 2094 w 513"/>
                <a:gd name="T97" fmla="*/ 5045 h 462"/>
                <a:gd name="T98" fmla="*/ 2045 w 513"/>
                <a:gd name="T99" fmla="*/ 5118 h 462"/>
                <a:gd name="T100" fmla="*/ 1712 w 513"/>
                <a:gd name="T101" fmla="*/ 5228 h 462"/>
                <a:gd name="T102" fmla="*/ 1545 w 513"/>
                <a:gd name="T103" fmla="*/ 5467 h 462"/>
                <a:gd name="T104" fmla="*/ 0 w 513"/>
                <a:gd name="T105" fmla="*/ 6147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3"/>
                <a:gd name="T160" fmla="*/ 0 h 462"/>
                <a:gd name="T161" fmla="*/ 513 w 513"/>
                <a:gd name="T162" fmla="*/ 462 h 4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3" h="462">
                  <a:moveTo>
                    <a:pt x="0" y="396"/>
                  </a:moveTo>
                  <a:lnTo>
                    <a:pt x="17" y="422"/>
                  </a:lnTo>
                  <a:lnTo>
                    <a:pt x="351" y="358"/>
                  </a:lnTo>
                  <a:lnTo>
                    <a:pt x="374" y="370"/>
                  </a:lnTo>
                  <a:lnTo>
                    <a:pt x="387" y="396"/>
                  </a:lnTo>
                  <a:lnTo>
                    <a:pt x="420" y="414"/>
                  </a:lnTo>
                  <a:lnTo>
                    <a:pt x="494" y="440"/>
                  </a:lnTo>
                  <a:lnTo>
                    <a:pt x="495" y="449"/>
                  </a:lnTo>
                  <a:lnTo>
                    <a:pt x="499" y="461"/>
                  </a:lnTo>
                  <a:lnTo>
                    <a:pt x="504" y="454"/>
                  </a:lnTo>
                  <a:lnTo>
                    <a:pt x="512" y="432"/>
                  </a:lnTo>
                  <a:lnTo>
                    <a:pt x="512" y="394"/>
                  </a:lnTo>
                  <a:lnTo>
                    <a:pt x="499" y="320"/>
                  </a:lnTo>
                  <a:lnTo>
                    <a:pt x="499" y="240"/>
                  </a:lnTo>
                  <a:lnTo>
                    <a:pt x="486" y="180"/>
                  </a:lnTo>
                  <a:lnTo>
                    <a:pt x="463" y="128"/>
                  </a:lnTo>
                  <a:lnTo>
                    <a:pt x="458" y="78"/>
                  </a:lnTo>
                  <a:lnTo>
                    <a:pt x="436" y="0"/>
                  </a:lnTo>
                  <a:lnTo>
                    <a:pt x="334" y="26"/>
                  </a:lnTo>
                  <a:lnTo>
                    <a:pt x="326" y="24"/>
                  </a:lnTo>
                  <a:lnTo>
                    <a:pt x="294" y="50"/>
                  </a:lnTo>
                  <a:lnTo>
                    <a:pt x="266" y="91"/>
                  </a:lnTo>
                  <a:lnTo>
                    <a:pt x="263" y="108"/>
                  </a:lnTo>
                  <a:lnTo>
                    <a:pt x="251" y="126"/>
                  </a:lnTo>
                  <a:lnTo>
                    <a:pt x="228" y="148"/>
                  </a:lnTo>
                  <a:lnTo>
                    <a:pt x="238" y="161"/>
                  </a:lnTo>
                  <a:lnTo>
                    <a:pt x="241" y="151"/>
                  </a:lnTo>
                  <a:lnTo>
                    <a:pt x="247" y="154"/>
                  </a:lnTo>
                  <a:lnTo>
                    <a:pt x="243" y="160"/>
                  </a:lnTo>
                  <a:lnTo>
                    <a:pt x="248" y="161"/>
                  </a:lnTo>
                  <a:lnTo>
                    <a:pt x="244" y="171"/>
                  </a:lnTo>
                  <a:lnTo>
                    <a:pt x="241" y="170"/>
                  </a:lnTo>
                  <a:lnTo>
                    <a:pt x="240" y="175"/>
                  </a:lnTo>
                  <a:lnTo>
                    <a:pt x="251" y="191"/>
                  </a:lnTo>
                  <a:lnTo>
                    <a:pt x="251" y="204"/>
                  </a:lnTo>
                  <a:lnTo>
                    <a:pt x="234" y="213"/>
                  </a:lnTo>
                  <a:lnTo>
                    <a:pt x="218" y="236"/>
                  </a:lnTo>
                  <a:lnTo>
                    <a:pt x="200" y="250"/>
                  </a:lnTo>
                  <a:lnTo>
                    <a:pt x="169" y="252"/>
                  </a:lnTo>
                  <a:lnTo>
                    <a:pt x="156" y="261"/>
                  </a:lnTo>
                  <a:lnTo>
                    <a:pt x="138" y="252"/>
                  </a:lnTo>
                  <a:lnTo>
                    <a:pt x="82" y="259"/>
                  </a:lnTo>
                  <a:lnTo>
                    <a:pt x="40" y="275"/>
                  </a:lnTo>
                  <a:lnTo>
                    <a:pt x="43" y="290"/>
                  </a:lnTo>
                  <a:lnTo>
                    <a:pt x="40" y="297"/>
                  </a:lnTo>
                  <a:lnTo>
                    <a:pt x="43" y="298"/>
                  </a:lnTo>
                  <a:lnTo>
                    <a:pt x="50" y="311"/>
                  </a:lnTo>
                  <a:lnTo>
                    <a:pt x="55" y="310"/>
                  </a:lnTo>
                  <a:lnTo>
                    <a:pt x="61" y="325"/>
                  </a:lnTo>
                  <a:lnTo>
                    <a:pt x="60" y="330"/>
                  </a:lnTo>
                  <a:lnTo>
                    <a:pt x="50" y="337"/>
                  </a:lnTo>
                  <a:lnTo>
                    <a:pt x="45" y="352"/>
                  </a:lnTo>
                  <a:lnTo>
                    <a:pt x="0" y="396"/>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7" name="Freeform 32"/>
            <p:cNvSpPr>
              <a:spLocks/>
            </p:cNvSpPr>
            <p:nvPr/>
          </p:nvSpPr>
          <p:spPr bwMode="auto">
            <a:xfrm>
              <a:off x="5087" y="1712"/>
              <a:ext cx="242" cy="126"/>
            </a:xfrm>
            <a:custGeom>
              <a:avLst/>
              <a:gdLst>
                <a:gd name="T0" fmla="*/ 0 w 161"/>
                <a:gd name="T1" fmla="*/ 1385 h 98"/>
                <a:gd name="T2" fmla="*/ 102 w 161"/>
                <a:gd name="T3" fmla="*/ 1517 h 98"/>
                <a:gd name="T4" fmla="*/ 244 w 161"/>
                <a:gd name="T5" fmla="*/ 1517 h 98"/>
                <a:gd name="T6" fmla="*/ 425 w 161"/>
                <a:gd name="T7" fmla="*/ 1399 h 98"/>
                <a:gd name="T8" fmla="*/ 592 w 161"/>
                <a:gd name="T9" fmla="*/ 1353 h 98"/>
                <a:gd name="T10" fmla="*/ 682 w 161"/>
                <a:gd name="T11" fmla="*/ 1399 h 98"/>
                <a:gd name="T12" fmla="*/ 385 w 161"/>
                <a:gd name="T13" fmla="*/ 1549 h 98"/>
                <a:gd name="T14" fmla="*/ 899 w 161"/>
                <a:gd name="T15" fmla="*/ 1428 h 98"/>
                <a:gd name="T16" fmla="*/ 930 w 161"/>
                <a:gd name="T17" fmla="*/ 1385 h 98"/>
                <a:gd name="T18" fmla="*/ 1712 w 161"/>
                <a:gd name="T19" fmla="*/ 1219 h 98"/>
                <a:gd name="T20" fmla="*/ 2336 w 161"/>
                <a:gd name="T21" fmla="*/ 1005 h 98"/>
                <a:gd name="T22" fmla="*/ 3023 w 161"/>
                <a:gd name="T23" fmla="*/ 897 h 98"/>
                <a:gd name="T24" fmla="*/ 3630 w 161"/>
                <a:gd name="T25" fmla="*/ 735 h 98"/>
                <a:gd name="T26" fmla="*/ 3583 w 161"/>
                <a:gd name="T27" fmla="*/ 753 h 98"/>
                <a:gd name="T28" fmla="*/ 2429 w 161"/>
                <a:gd name="T29" fmla="*/ 1169 h 98"/>
                <a:gd name="T30" fmla="*/ 2273 w 161"/>
                <a:gd name="T31" fmla="*/ 1192 h 98"/>
                <a:gd name="T32" fmla="*/ 2367 w 161"/>
                <a:gd name="T33" fmla="*/ 1192 h 98"/>
                <a:gd name="T34" fmla="*/ 2667 w 161"/>
                <a:gd name="T35" fmla="*/ 1139 h 98"/>
                <a:gd name="T36" fmla="*/ 4455 w 161"/>
                <a:gd name="T37" fmla="*/ 549 h 98"/>
                <a:gd name="T38" fmla="*/ 4699 w 161"/>
                <a:gd name="T39" fmla="*/ 410 h 98"/>
                <a:gd name="T40" fmla="*/ 5461 w 161"/>
                <a:gd name="T41" fmla="*/ 112 h 98"/>
                <a:gd name="T42" fmla="*/ 5583 w 161"/>
                <a:gd name="T43" fmla="*/ 31 h 98"/>
                <a:gd name="T44" fmla="*/ 5399 w 161"/>
                <a:gd name="T45" fmla="*/ 31 h 98"/>
                <a:gd name="T46" fmla="*/ 5020 w 161"/>
                <a:gd name="T47" fmla="*/ 210 h 98"/>
                <a:gd name="T48" fmla="*/ 4792 w 161"/>
                <a:gd name="T49" fmla="*/ 193 h 98"/>
                <a:gd name="T50" fmla="*/ 4455 w 161"/>
                <a:gd name="T51" fmla="*/ 270 h 98"/>
                <a:gd name="T52" fmla="*/ 4312 w 161"/>
                <a:gd name="T53" fmla="*/ 258 h 98"/>
                <a:gd name="T54" fmla="*/ 4010 w 161"/>
                <a:gd name="T55" fmla="*/ 602 h 98"/>
                <a:gd name="T56" fmla="*/ 3886 w 161"/>
                <a:gd name="T57" fmla="*/ 549 h 98"/>
                <a:gd name="T58" fmla="*/ 3583 w 161"/>
                <a:gd name="T59" fmla="*/ 549 h 98"/>
                <a:gd name="T60" fmla="*/ 4099 w 161"/>
                <a:gd name="T61" fmla="*/ 270 h 98"/>
                <a:gd name="T62" fmla="*/ 4042 w 161"/>
                <a:gd name="T63" fmla="*/ 210 h 98"/>
                <a:gd name="T64" fmla="*/ 4455 w 161"/>
                <a:gd name="T65" fmla="*/ 0 h 98"/>
                <a:gd name="T66" fmla="*/ 4299 w 161"/>
                <a:gd name="T67" fmla="*/ 1 h 98"/>
                <a:gd name="T68" fmla="*/ 3511 w 161"/>
                <a:gd name="T69" fmla="*/ 410 h 98"/>
                <a:gd name="T70" fmla="*/ 2639 w 161"/>
                <a:gd name="T71" fmla="*/ 555 h 98"/>
                <a:gd name="T72" fmla="*/ 2139 w 161"/>
                <a:gd name="T73" fmla="*/ 590 h 98"/>
                <a:gd name="T74" fmla="*/ 2092 w 161"/>
                <a:gd name="T75" fmla="*/ 698 h 98"/>
                <a:gd name="T76" fmla="*/ 1526 w 161"/>
                <a:gd name="T77" fmla="*/ 764 h 98"/>
                <a:gd name="T78" fmla="*/ 1290 w 161"/>
                <a:gd name="T79" fmla="*/ 753 h 98"/>
                <a:gd name="T80" fmla="*/ 1290 w 161"/>
                <a:gd name="T81" fmla="*/ 828 h 98"/>
                <a:gd name="T82" fmla="*/ 994 w 161"/>
                <a:gd name="T83" fmla="*/ 828 h 98"/>
                <a:gd name="T84" fmla="*/ 899 w 161"/>
                <a:gd name="T85" fmla="*/ 897 h 98"/>
                <a:gd name="T86" fmla="*/ 822 w 161"/>
                <a:gd name="T87" fmla="*/ 1005 h 98"/>
                <a:gd name="T88" fmla="*/ 735 w 161"/>
                <a:gd name="T89" fmla="*/ 973 h 98"/>
                <a:gd name="T90" fmla="*/ 592 w 161"/>
                <a:gd name="T91" fmla="*/ 1116 h 98"/>
                <a:gd name="T92" fmla="*/ 215 w 161"/>
                <a:gd name="T93" fmla="*/ 1184 h 98"/>
                <a:gd name="T94" fmla="*/ 149 w 161"/>
                <a:gd name="T95" fmla="*/ 1255 h 98"/>
                <a:gd name="T96" fmla="*/ 0 w 161"/>
                <a:gd name="T97" fmla="*/ 1385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98"/>
                <a:gd name="T149" fmla="*/ 161 w 161"/>
                <a:gd name="T150" fmla="*/ 98 h 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98">
                  <a:moveTo>
                    <a:pt x="0" y="87"/>
                  </a:moveTo>
                  <a:lnTo>
                    <a:pt x="3" y="95"/>
                  </a:lnTo>
                  <a:lnTo>
                    <a:pt x="7" y="95"/>
                  </a:lnTo>
                  <a:lnTo>
                    <a:pt x="12" y="88"/>
                  </a:lnTo>
                  <a:lnTo>
                    <a:pt x="17" y="85"/>
                  </a:lnTo>
                  <a:lnTo>
                    <a:pt x="20" y="88"/>
                  </a:lnTo>
                  <a:lnTo>
                    <a:pt x="11" y="97"/>
                  </a:lnTo>
                  <a:lnTo>
                    <a:pt x="26" y="90"/>
                  </a:lnTo>
                  <a:lnTo>
                    <a:pt x="27" y="87"/>
                  </a:lnTo>
                  <a:lnTo>
                    <a:pt x="49" y="77"/>
                  </a:lnTo>
                  <a:lnTo>
                    <a:pt x="67" y="63"/>
                  </a:lnTo>
                  <a:lnTo>
                    <a:pt x="87" y="56"/>
                  </a:lnTo>
                  <a:lnTo>
                    <a:pt x="104" y="46"/>
                  </a:lnTo>
                  <a:lnTo>
                    <a:pt x="103" y="47"/>
                  </a:lnTo>
                  <a:lnTo>
                    <a:pt x="70" y="73"/>
                  </a:lnTo>
                  <a:lnTo>
                    <a:pt x="65" y="75"/>
                  </a:lnTo>
                  <a:lnTo>
                    <a:pt x="68" y="75"/>
                  </a:lnTo>
                  <a:lnTo>
                    <a:pt x="77" y="71"/>
                  </a:lnTo>
                  <a:lnTo>
                    <a:pt x="128" y="34"/>
                  </a:lnTo>
                  <a:lnTo>
                    <a:pt x="135" y="26"/>
                  </a:lnTo>
                  <a:lnTo>
                    <a:pt x="157" y="7"/>
                  </a:lnTo>
                  <a:lnTo>
                    <a:pt x="160" y="2"/>
                  </a:lnTo>
                  <a:lnTo>
                    <a:pt x="155" y="2"/>
                  </a:lnTo>
                  <a:lnTo>
                    <a:pt x="144" y="13"/>
                  </a:lnTo>
                  <a:lnTo>
                    <a:pt x="138" y="12"/>
                  </a:lnTo>
                  <a:lnTo>
                    <a:pt x="128" y="17"/>
                  </a:lnTo>
                  <a:lnTo>
                    <a:pt x="124" y="16"/>
                  </a:lnTo>
                  <a:lnTo>
                    <a:pt x="115" y="38"/>
                  </a:lnTo>
                  <a:lnTo>
                    <a:pt x="112" y="34"/>
                  </a:lnTo>
                  <a:lnTo>
                    <a:pt x="103" y="34"/>
                  </a:lnTo>
                  <a:lnTo>
                    <a:pt x="118" y="17"/>
                  </a:lnTo>
                  <a:lnTo>
                    <a:pt x="116" y="13"/>
                  </a:lnTo>
                  <a:lnTo>
                    <a:pt x="128" y="0"/>
                  </a:lnTo>
                  <a:lnTo>
                    <a:pt x="123" y="1"/>
                  </a:lnTo>
                  <a:lnTo>
                    <a:pt x="101" y="26"/>
                  </a:lnTo>
                  <a:lnTo>
                    <a:pt x="76" y="35"/>
                  </a:lnTo>
                  <a:lnTo>
                    <a:pt x="62" y="37"/>
                  </a:lnTo>
                  <a:lnTo>
                    <a:pt x="60" y="44"/>
                  </a:lnTo>
                  <a:lnTo>
                    <a:pt x="44" y="48"/>
                  </a:lnTo>
                  <a:lnTo>
                    <a:pt x="37" y="47"/>
                  </a:lnTo>
                  <a:lnTo>
                    <a:pt x="37" y="52"/>
                  </a:lnTo>
                  <a:lnTo>
                    <a:pt x="29" y="52"/>
                  </a:lnTo>
                  <a:lnTo>
                    <a:pt x="26" y="56"/>
                  </a:lnTo>
                  <a:lnTo>
                    <a:pt x="23" y="63"/>
                  </a:lnTo>
                  <a:lnTo>
                    <a:pt x="21" y="61"/>
                  </a:lnTo>
                  <a:lnTo>
                    <a:pt x="17" y="70"/>
                  </a:lnTo>
                  <a:lnTo>
                    <a:pt x="6" y="74"/>
                  </a:lnTo>
                  <a:lnTo>
                    <a:pt x="4" y="79"/>
                  </a:lnTo>
                  <a:lnTo>
                    <a:pt x="0" y="87"/>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8" name="Freeform 33"/>
            <p:cNvSpPr>
              <a:spLocks/>
            </p:cNvSpPr>
            <p:nvPr/>
          </p:nvSpPr>
          <p:spPr bwMode="auto">
            <a:xfrm>
              <a:off x="3944" y="2438"/>
              <a:ext cx="1115" cy="428"/>
            </a:xfrm>
            <a:custGeom>
              <a:avLst/>
              <a:gdLst>
                <a:gd name="T0" fmla="*/ 1 w 744"/>
                <a:gd name="T1" fmla="*/ 4417 h 335"/>
                <a:gd name="T2" fmla="*/ 5827 w 744"/>
                <a:gd name="T3" fmla="*/ 3727 h 335"/>
                <a:gd name="T4" fmla="*/ 11565 w 744"/>
                <a:gd name="T5" fmla="*/ 4009 h 335"/>
                <a:gd name="T6" fmla="*/ 18119 w 744"/>
                <a:gd name="T7" fmla="*/ 5163 h 335"/>
                <a:gd name="T8" fmla="*/ 19695 w 744"/>
                <a:gd name="T9" fmla="*/ 4974 h 335"/>
                <a:gd name="T10" fmla="*/ 20107 w 744"/>
                <a:gd name="T11" fmla="*/ 4809 h 335"/>
                <a:gd name="T12" fmla="*/ 20879 w 744"/>
                <a:gd name="T13" fmla="*/ 3897 h 335"/>
                <a:gd name="T14" fmla="*/ 21121 w 744"/>
                <a:gd name="T15" fmla="*/ 3641 h 335"/>
                <a:gd name="T16" fmla="*/ 20980 w 744"/>
                <a:gd name="T17" fmla="*/ 3391 h 335"/>
                <a:gd name="T18" fmla="*/ 21236 w 744"/>
                <a:gd name="T19" fmla="*/ 3591 h 335"/>
                <a:gd name="T20" fmla="*/ 21787 w 744"/>
                <a:gd name="T21" fmla="*/ 3503 h 335"/>
                <a:gd name="T22" fmla="*/ 21787 w 744"/>
                <a:gd name="T23" fmla="*/ 3263 h 335"/>
                <a:gd name="T24" fmla="*/ 22134 w 744"/>
                <a:gd name="T25" fmla="*/ 3405 h 335"/>
                <a:gd name="T26" fmla="*/ 23785 w 744"/>
                <a:gd name="T27" fmla="*/ 3186 h 335"/>
                <a:gd name="T28" fmla="*/ 24086 w 744"/>
                <a:gd name="T29" fmla="*/ 2650 h 335"/>
                <a:gd name="T30" fmla="*/ 23700 w 744"/>
                <a:gd name="T31" fmla="*/ 2583 h 335"/>
                <a:gd name="T32" fmla="*/ 23529 w 744"/>
                <a:gd name="T33" fmla="*/ 2857 h 335"/>
                <a:gd name="T34" fmla="*/ 23186 w 744"/>
                <a:gd name="T35" fmla="*/ 2921 h 335"/>
                <a:gd name="T36" fmla="*/ 21750 w 744"/>
                <a:gd name="T37" fmla="*/ 2698 h 335"/>
                <a:gd name="T38" fmla="*/ 22661 w 744"/>
                <a:gd name="T39" fmla="*/ 2853 h 335"/>
                <a:gd name="T40" fmla="*/ 22971 w 744"/>
                <a:gd name="T41" fmla="*/ 2463 h 335"/>
                <a:gd name="T42" fmla="*/ 22971 w 744"/>
                <a:gd name="T43" fmla="*/ 2256 h 335"/>
                <a:gd name="T44" fmla="*/ 22316 w 744"/>
                <a:gd name="T45" fmla="*/ 1976 h 335"/>
                <a:gd name="T46" fmla="*/ 22971 w 744"/>
                <a:gd name="T47" fmla="*/ 2022 h 335"/>
                <a:gd name="T48" fmla="*/ 22965 w 744"/>
                <a:gd name="T49" fmla="*/ 1842 h 335"/>
                <a:gd name="T50" fmla="*/ 23118 w 744"/>
                <a:gd name="T51" fmla="*/ 1913 h 335"/>
                <a:gd name="T52" fmla="*/ 23571 w 744"/>
                <a:gd name="T53" fmla="*/ 1928 h 335"/>
                <a:gd name="T54" fmla="*/ 24002 w 744"/>
                <a:gd name="T55" fmla="*/ 2074 h 335"/>
                <a:gd name="T56" fmla="*/ 24758 w 744"/>
                <a:gd name="T57" fmla="*/ 1842 h 335"/>
                <a:gd name="T58" fmla="*/ 25422 w 744"/>
                <a:gd name="T59" fmla="*/ 1500 h 335"/>
                <a:gd name="T60" fmla="*/ 25085 w 744"/>
                <a:gd name="T61" fmla="*/ 1039 h 335"/>
                <a:gd name="T62" fmla="*/ 24346 w 744"/>
                <a:gd name="T63" fmla="*/ 1500 h 335"/>
                <a:gd name="T64" fmla="*/ 24086 w 744"/>
                <a:gd name="T65" fmla="*/ 963 h 335"/>
                <a:gd name="T66" fmla="*/ 22222 w 744"/>
                <a:gd name="T67" fmla="*/ 1218 h 335"/>
                <a:gd name="T68" fmla="*/ 22875 w 744"/>
                <a:gd name="T69" fmla="*/ 870 h 335"/>
                <a:gd name="T70" fmla="*/ 23638 w 744"/>
                <a:gd name="T71" fmla="*/ 437 h 335"/>
                <a:gd name="T72" fmla="*/ 24104 w 744"/>
                <a:gd name="T73" fmla="*/ 382 h 335"/>
                <a:gd name="T74" fmla="*/ 24314 w 744"/>
                <a:gd name="T75" fmla="*/ 187 h 335"/>
                <a:gd name="T76" fmla="*/ 14696 w 744"/>
                <a:gd name="T77" fmla="*/ 776 h 335"/>
                <a:gd name="T78" fmla="*/ 7113 w 744"/>
                <a:gd name="T79" fmla="*/ 1610 h 335"/>
                <a:gd name="T80" fmla="*/ 6183 w 744"/>
                <a:gd name="T81" fmla="*/ 2148 h 335"/>
                <a:gd name="T82" fmla="*/ 5338 w 744"/>
                <a:gd name="T83" fmla="*/ 2240 h 335"/>
                <a:gd name="T84" fmla="*/ 4550 w 744"/>
                <a:gd name="T85" fmla="*/ 2321 h 335"/>
                <a:gd name="T86" fmla="*/ 3793 w 744"/>
                <a:gd name="T87" fmla="*/ 2793 h 335"/>
                <a:gd name="T88" fmla="*/ 761 w 744"/>
                <a:gd name="T89" fmla="*/ 3870 h 3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4"/>
                <a:gd name="T136" fmla="*/ 0 h 335"/>
                <a:gd name="T137" fmla="*/ 744 w 744"/>
                <a:gd name="T138" fmla="*/ 335 h 3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4" h="335">
                  <a:moveTo>
                    <a:pt x="0" y="261"/>
                  </a:moveTo>
                  <a:lnTo>
                    <a:pt x="1" y="286"/>
                  </a:lnTo>
                  <a:lnTo>
                    <a:pt x="107" y="274"/>
                  </a:lnTo>
                  <a:lnTo>
                    <a:pt x="171" y="241"/>
                  </a:lnTo>
                  <a:lnTo>
                    <a:pt x="289" y="229"/>
                  </a:lnTo>
                  <a:lnTo>
                    <a:pt x="338" y="259"/>
                  </a:lnTo>
                  <a:lnTo>
                    <a:pt x="415" y="249"/>
                  </a:lnTo>
                  <a:lnTo>
                    <a:pt x="530" y="334"/>
                  </a:lnTo>
                  <a:lnTo>
                    <a:pt x="547" y="323"/>
                  </a:lnTo>
                  <a:lnTo>
                    <a:pt x="576" y="322"/>
                  </a:lnTo>
                  <a:lnTo>
                    <a:pt x="582" y="299"/>
                  </a:lnTo>
                  <a:lnTo>
                    <a:pt x="588" y="311"/>
                  </a:lnTo>
                  <a:lnTo>
                    <a:pt x="596" y="272"/>
                  </a:lnTo>
                  <a:lnTo>
                    <a:pt x="611" y="252"/>
                  </a:lnTo>
                  <a:lnTo>
                    <a:pt x="625" y="241"/>
                  </a:lnTo>
                  <a:lnTo>
                    <a:pt x="618" y="236"/>
                  </a:lnTo>
                  <a:lnTo>
                    <a:pt x="620" y="229"/>
                  </a:lnTo>
                  <a:lnTo>
                    <a:pt x="614" y="219"/>
                  </a:lnTo>
                  <a:lnTo>
                    <a:pt x="624" y="229"/>
                  </a:lnTo>
                  <a:lnTo>
                    <a:pt x="621" y="232"/>
                  </a:lnTo>
                  <a:lnTo>
                    <a:pt x="629" y="237"/>
                  </a:lnTo>
                  <a:lnTo>
                    <a:pt x="637" y="227"/>
                  </a:lnTo>
                  <a:lnTo>
                    <a:pt x="642" y="226"/>
                  </a:lnTo>
                  <a:lnTo>
                    <a:pt x="637" y="211"/>
                  </a:lnTo>
                  <a:lnTo>
                    <a:pt x="642" y="210"/>
                  </a:lnTo>
                  <a:lnTo>
                    <a:pt x="647" y="220"/>
                  </a:lnTo>
                  <a:lnTo>
                    <a:pt x="672" y="207"/>
                  </a:lnTo>
                  <a:lnTo>
                    <a:pt x="695" y="206"/>
                  </a:lnTo>
                  <a:lnTo>
                    <a:pt x="710" y="177"/>
                  </a:lnTo>
                  <a:lnTo>
                    <a:pt x="704" y="171"/>
                  </a:lnTo>
                  <a:lnTo>
                    <a:pt x="695" y="179"/>
                  </a:lnTo>
                  <a:lnTo>
                    <a:pt x="693" y="167"/>
                  </a:lnTo>
                  <a:lnTo>
                    <a:pt x="683" y="176"/>
                  </a:lnTo>
                  <a:lnTo>
                    <a:pt x="688" y="185"/>
                  </a:lnTo>
                  <a:lnTo>
                    <a:pt x="679" y="179"/>
                  </a:lnTo>
                  <a:lnTo>
                    <a:pt x="678" y="189"/>
                  </a:lnTo>
                  <a:lnTo>
                    <a:pt x="653" y="188"/>
                  </a:lnTo>
                  <a:lnTo>
                    <a:pt x="636" y="175"/>
                  </a:lnTo>
                  <a:lnTo>
                    <a:pt x="637" y="168"/>
                  </a:lnTo>
                  <a:lnTo>
                    <a:pt x="663" y="184"/>
                  </a:lnTo>
                  <a:lnTo>
                    <a:pt x="683" y="161"/>
                  </a:lnTo>
                  <a:lnTo>
                    <a:pt x="672" y="159"/>
                  </a:lnTo>
                  <a:lnTo>
                    <a:pt x="685" y="142"/>
                  </a:lnTo>
                  <a:lnTo>
                    <a:pt x="672" y="146"/>
                  </a:lnTo>
                  <a:lnTo>
                    <a:pt x="632" y="131"/>
                  </a:lnTo>
                  <a:lnTo>
                    <a:pt x="653" y="128"/>
                  </a:lnTo>
                  <a:lnTo>
                    <a:pt x="671" y="135"/>
                  </a:lnTo>
                  <a:lnTo>
                    <a:pt x="672" y="131"/>
                  </a:lnTo>
                  <a:lnTo>
                    <a:pt x="663" y="119"/>
                  </a:lnTo>
                  <a:lnTo>
                    <a:pt x="671" y="119"/>
                  </a:lnTo>
                  <a:lnTo>
                    <a:pt x="682" y="114"/>
                  </a:lnTo>
                  <a:lnTo>
                    <a:pt x="676" y="124"/>
                  </a:lnTo>
                  <a:lnTo>
                    <a:pt x="681" y="134"/>
                  </a:lnTo>
                  <a:lnTo>
                    <a:pt x="689" y="125"/>
                  </a:lnTo>
                  <a:lnTo>
                    <a:pt x="694" y="135"/>
                  </a:lnTo>
                  <a:lnTo>
                    <a:pt x="702" y="134"/>
                  </a:lnTo>
                  <a:lnTo>
                    <a:pt x="714" y="133"/>
                  </a:lnTo>
                  <a:lnTo>
                    <a:pt x="724" y="119"/>
                  </a:lnTo>
                  <a:lnTo>
                    <a:pt x="731" y="99"/>
                  </a:lnTo>
                  <a:lnTo>
                    <a:pt x="743" y="97"/>
                  </a:lnTo>
                  <a:lnTo>
                    <a:pt x="743" y="85"/>
                  </a:lnTo>
                  <a:lnTo>
                    <a:pt x="734" y="67"/>
                  </a:lnTo>
                  <a:lnTo>
                    <a:pt x="723" y="67"/>
                  </a:lnTo>
                  <a:lnTo>
                    <a:pt x="712" y="97"/>
                  </a:lnTo>
                  <a:lnTo>
                    <a:pt x="706" y="81"/>
                  </a:lnTo>
                  <a:lnTo>
                    <a:pt x="704" y="62"/>
                  </a:lnTo>
                  <a:lnTo>
                    <a:pt x="681" y="73"/>
                  </a:lnTo>
                  <a:lnTo>
                    <a:pt x="650" y="79"/>
                  </a:lnTo>
                  <a:lnTo>
                    <a:pt x="653" y="66"/>
                  </a:lnTo>
                  <a:lnTo>
                    <a:pt x="669" y="56"/>
                  </a:lnTo>
                  <a:lnTo>
                    <a:pt x="702" y="44"/>
                  </a:lnTo>
                  <a:lnTo>
                    <a:pt x="691" y="28"/>
                  </a:lnTo>
                  <a:lnTo>
                    <a:pt x="714" y="39"/>
                  </a:lnTo>
                  <a:lnTo>
                    <a:pt x="705" y="25"/>
                  </a:lnTo>
                  <a:lnTo>
                    <a:pt x="726" y="44"/>
                  </a:lnTo>
                  <a:lnTo>
                    <a:pt x="711" y="12"/>
                  </a:lnTo>
                  <a:lnTo>
                    <a:pt x="695" y="0"/>
                  </a:lnTo>
                  <a:lnTo>
                    <a:pt x="430" y="50"/>
                  </a:lnTo>
                  <a:lnTo>
                    <a:pt x="212" y="79"/>
                  </a:lnTo>
                  <a:lnTo>
                    <a:pt x="208" y="104"/>
                  </a:lnTo>
                  <a:lnTo>
                    <a:pt x="196" y="112"/>
                  </a:lnTo>
                  <a:lnTo>
                    <a:pt x="181" y="139"/>
                  </a:lnTo>
                  <a:lnTo>
                    <a:pt x="169" y="137"/>
                  </a:lnTo>
                  <a:lnTo>
                    <a:pt x="156" y="145"/>
                  </a:lnTo>
                  <a:lnTo>
                    <a:pt x="146" y="158"/>
                  </a:lnTo>
                  <a:lnTo>
                    <a:pt x="133" y="150"/>
                  </a:lnTo>
                  <a:lnTo>
                    <a:pt x="113" y="167"/>
                  </a:lnTo>
                  <a:lnTo>
                    <a:pt x="111" y="181"/>
                  </a:lnTo>
                  <a:lnTo>
                    <a:pt x="27" y="231"/>
                  </a:lnTo>
                  <a:lnTo>
                    <a:pt x="22" y="251"/>
                  </a:lnTo>
                  <a:lnTo>
                    <a:pt x="0" y="261"/>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49" name="Freeform 34"/>
            <p:cNvSpPr>
              <a:spLocks/>
            </p:cNvSpPr>
            <p:nvPr/>
          </p:nvSpPr>
          <p:spPr bwMode="auto">
            <a:xfrm>
              <a:off x="4264" y="1674"/>
              <a:ext cx="757" cy="418"/>
            </a:xfrm>
            <a:custGeom>
              <a:avLst/>
              <a:gdLst>
                <a:gd name="T0" fmla="*/ 0 w 505"/>
                <a:gd name="T1" fmla="*/ 1239 h 327"/>
                <a:gd name="T2" fmla="*/ 809 w 505"/>
                <a:gd name="T3" fmla="*/ 3442 h 327"/>
                <a:gd name="T4" fmla="*/ 1369 w 505"/>
                <a:gd name="T5" fmla="*/ 5038 h 327"/>
                <a:gd name="T6" fmla="*/ 4251 w 505"/>
                <a:gd name="T7" fmla="*/ 4809 h 327"/>
                <a:gd name="T8" fmla="*/ 14662 w 505"/>
                <a:gd name="T9" fmla="*/ 3909 h 327"/>
                <a:gd name="T10" fmla="*/ 15077 w 505"/>
                <a:gd name="T11" fmla="*/ 3676 h 327"/>
                <a:gd name="T12" fmla="*/ 15653 w 505"/>
                <a:gd name="T13" fmla="*/ 3676 h 327"/>
                <a:gd name="T14" fmla="*/ 16381 w 505"/>
                <a:gd name="T15" fmla="*/ 3463 h 327"/>
                <a:gd name="T16" fmla="*/ 16733 w 505"/>
                <a:gd name="T17" fmla="*/ 3137 h 327"/>
                <a:gd name="T18" fmla="*/ 17309 w 505"/>
                <a:gd name="T19" fmla="*/ 2867 h 327"/>
                <a:gd name="T20" fmla="*/ 15621 w 505"/>
                <a:gd name="T21" fmla="*/ 2266 h 327"/>
                <a:gd name="T22" fmla="*/ 15552 w 505"/>
                <a:gd name="T23" fmla="*/ 1672 h 327"/>
                <a:gd name="T24" fmla="*/ 16381 w 505"/>
                <a:gd name="T25" fmla="*/ 871 h 327"/>
                <a:gd name="T26" fmla="*/ 15255 w 505"/>
                <a:gd name="T27" fmla="*/ 585 h 327"/>
                <a:gd name="T28" fmla="*/ 14783 w 505"/>
                <a:gd name="T29" fmla="*/ 187 h 327"/>
                <a:gd name="T30" fmla="*/ 13995 w 505"/>
                <a:gd name="T31" fmla="*/ 0 h 327"/>
                <a:gd name="T32" fmla="*/ 2518 w 505"/>
                <a:gd name="T33" fmla="*/ 986 h 327"/>
                <a:gd name="T34" fmla="*/ 1892 w 505"/>
                <a:gd name="T35" fmla="*/ 585 h 327"/>
                <a:gd name="T36" fmla="*/ 0 w 505"/>
                <a:gd name="T37" fmla="*/ 1239 h 3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5"/>
                <a:gd name="T58" fmla="*/ 0 h 327"/>
                <a:gd name="T59" fmla="*/ 505 w 505"/>
                <a:gd name="T60" fmla="*/ 327 h 3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5" h="327">
                  <a:moveTo>
                    <a:pt x="0" y="80"/>
                  </a:moveTo>
                  <a:lnTo>
                    <a:pt x="23" y="223"/>
                  </a:lnTo>
                  <a:lnTo>
                    <a:pt x="40" y="326"/>
                  </a:lnTo>
                  <a:lnTo>
                    <a:pt x="124" y="311"/>
                  </a:lnTo>
                  <a:lnTo>
                    <a:pt x="427" y="253"/>
                  </a:lnTo>
                  <a:lnTo>
                    <a:pt x="439" y="238"/>
                  </a:lnTo>
                  <a:lnTo>
                    <a:pt x="456" y="238"/>
                  </a:lnTo>
                  <a:lnTo>
                    <a:pt x="477" y="224"/>
                  </a:lnTo>
                  <a:lnTo>
                    <a:pt x="487" y="203"/>
                  </a:lnTo>
                  <a:lnTo>
                    <a:pt x="504" y="186"/>
                  </a:lnTo>
                  <a:lnTo>
                    <a:pt x="455" y="147"/>
                  </a:lnTo>
                  <a:lnTo>
                    <a:pt x="453" y="108"/>
                  </a:lnTo>
                  <a:lnTo>
                    <a:pt x="477" y="56"/>
                  </a:lnTo>
                  <a:lnTo>
                    <a:pt x="444" y="38"/>
                  </a:lnTo>
                  <a:lnTo>
                    <a:pt x="430" y="12"/>
                  </a:lnTo>
                  <a:lnTo>
                    <a:pt x="408" y="0"/>
                  </a:lnTo>
                  <a:lnTo>
                    <a:pt x="73" y="64"/>
                  </a:lnTo>
                  <a:lnTo>
                    <a:pt x="55" y="38"/>
                  </a:lnTo>
                  <a:lnTo>
                    <a:pt x="0" y="80"/>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0" name="Freeform 35"/>
            <p:cNvSpPr>
              <a:spLocks/>
            </p:cNvSpPr>
            <p:nvPr/>
          </p:nvSpPr>
          <p:spPr bwMode="auto">
            <a:xfrm>
              <a:off x="4073" y="2730"/>
              <a:ext cx="663" cy="431"/>
            </a:xfrm>
            <a:custGeom>
              <a:avLst/>
              <a:gdLst>
                <a:gd name="T0" fmla="*/ 0 w 442"/>
                <a:gd name="T1" fmla="*/ 1225 h 337"/>
                <a:gd name="T2" fmla="*/ 588 w 442"/>
                <a:gd name="T3" fmla="*/ 682 h 337"/>
                <a:gd name="T4" fmla="*/ 2781 w 442"/>
                <a:gd name="T5" fmla="*/ 188 h 337"/>
                <a:gd name="T6" fmla="*/ 6834 w 442"/>
                <a:gd name="T7" fmla="*/ 0 h 337"/>
                <a:gd name="T8" fmla="*/ 8537 w 442"/>
                <a:gd name="T9" fmla="*/ 444 h 337"/>
                <a:gd name="T10" fmla="*/ 11196 w 442"/>
                <a:gd name="T11" fmla="*/ 303 h 337"/>
                <a:gd name="T12" fmla="*/ 15206 w 442"/>
                <a:gd name="T13" fmla="*/ 1599 h 337"/>
                <a:gd name="T14" fmla="*/ 14040 w 442"/>
                <a:gd name="T15" fmla="*/ 2195 h 337"/>
                <a:gd name="T16" fmla="*/ 13422 w 442"/>
                <a:gd name="T17" fmla="*/ 2598 h 337"/>
                <a:gd name="T18" fmla="*/ 13494 w 442"/>
                <a:gd name="T19" fmla="*/ 3031 h 337"/>
                <a:gd name="T20" fmla="*/ 12455 w 442"/>
                <a:gd name="T21" fmla="*/ 3407 h 337"/>
                <a:gd name="T22" fmla="*/ 11614 w 442"/>
                <a:gd name="T23" fmla="*/ 3989 h 337"/>
                <a:gd name="T24" fmla="*/ 10481 w 442"/>
                <a:gd name="T25" fmla="*/ 4304 h 337"/>
                <a:gd name="T26" fmla="*/ 9963 w 442"/>
                <a:gd name="T27" fmla="*/ 4356 h 337"/>
                <a:gd name="T28" fmla="*/ 9752 w 442"/>
                <a:gd name="T29" fmla="*/ 4726 h 337"/>
                <a:gd name="T30" fmla="*/ 9051 w 442"/>
                <a:gd name="T31" fmla="*/ 4517 h 337"/>
                <a:gd name="T32" fmla="*/ 9674 w 442"/>
                <a:gd name="T33" fmla="*/ 4880 h 337"/>
                <a:gd name="T34" fmla="*/ 9092 w 442"/>
                <a:gd name="T35" fmla="*/ 5230 h 337"/>
                <a:gd name="T36" fmla="*/ 8565 w 442"/>
                <a:gd name="T37" fmla="*/ 5180 h 337"/>
                <a:gd name="T38" fmla="*/ 8181 w 442"/>
                <a:gd name="T39" fmla="*/ 4960 h 337"/>
                <a:gd name="T40" fmla="*/ 7551 w 442"/>
                <a:gd name="T41" fmla="*/ 4428 h 337"/>
                <a:gd name="T42" fmla="*/ 7190 w 442"/>
                <a:gd name="T43" fmla="*/ 4380 h 337"/>
                <a:gd name="T44" fmla="*/ 6440 w 442"/>
                <a:gd name="T45" fmla="*/ 3682 h 337"/>
                <a:gd name="T46" fmla="*/ 5404 w 442"/>
                <a:gd name="T47" fmla="*/ 3383 h 337"/>
                <a:gd name="T48" fmla="*/ 4679 w 442"/>
                <a:gd name="T49" fmla="*/ 2919 h 337"/>
                <a:gd name="T50" fmla="*/ 2856 w 442"/>
                <a:gd name="T51" fmla="*/ 2333 h 337"/>
                <a:gd name="T52" fmla="*/ 1935 w 442"/>
                <a:gd name="T53" fmla="*/ 1791 h 337"/>
                <a:gd name="T54" fmla="*/ 0 w 442"/>
                <a:gd name="T55" fmla="*/ 1225 h 3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2"/>
                <a:gd name="T85" fmla="*/ 0 h 337"/>
                <a:gd name="T86" fmla="*/ 442 w 442"/>
                <a:gd name="T87" fmla="*/ 337 h 3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2" h="337">
                  <a:moveTo>
                    <a:pt x="0" y="79"/>
                  </a:moveTo>
                  <a:lnTo>
                    <a:pt x="17" y="44"/>
                  </a:lnTo>
                  <a:lnTo>
                    <a:pt x="81" y="12"/>
                  </a:lnTo>
                  <a:lnTo>
                    <a:pt x="199" y="0"/>
                  </a:lnTo>
                  <a:lnTo>
                    <a:pt x="248" y="29"/>
                  </a:lnTo>
                  <a:lnTo>
                    <a:pt x="325" y="19"/>
                  </a:lnTo>
                  <a:lnTo>
                    <a:pt x="441" y="103"/>
                  </a:lnTo>
                  <a:lnTo>
                    <a:pt x="408" y="141"/>
                  </a:lnTo>
                  <a:lnTo>
                    <a:pt x="390" y="167"/>
                  </a:lnTo>
                  <a:lnTo>
                    <a:pt x="392" y="195"/>
                  </a:lnTo>
                  <a:lnTo>
                    <a:pt x="362" y="219"/>
                  </a:lnTo>
                  <a:lnTo>
                    <a:pt x="337" y="257"/>
                  </a:lnTo>
                  <a:lnTo>
                    <a:pt x="304" y="277"/>
                  </a:lnTo>
                  <a:lnTo>
                    <a:pt x="289" y="280"/>
                  </a:lnTo>
                  <a:lnTo>
                    <a:pt x="283" y="304"/>
                  </a:lnTo>
                  <a:lnTo>
                    <a:pt x="263" y="291"/>
                  </a:lnTo>
                  <a:lnTo>
                    <a:pt x="281" y="314"/>
                  </a:lnTo>
                  <a:lnTo>
                    <a:pt x="264" y="336"/>
                  </a:lnTo>
                  <a:lnTo>
                    <a:pt x="249" y="333"/>
                  </a:lnTo>
                  <a:lnTo>
                    <a:pt x="238" y="319"/>
                  </a:lnTo>
                  <a:lnTo>
                    <a:pt x="219" y="285"/>
                  </a:lnTo>
                  <a:lnTo>
                    <a:pt x="209" y="282"/>
                  </a:lnTo>
                  <a:lnTo>
                    <a:pt x="187" y="237"/>
                  </a:lnTo>
                  <a:lnTo>
                    <a:pt x="157" y="218"/>
                  </a:lnTo>
                  <a:lnTo>
                    <a:pt x="136" y="188"/>
                  </a:lnTo>
                  <a:lnTo>
                    <a:pt x="83" y="150"/>
                  </a:lnTo>
                  <a:lnTo>
                    <a:pt x="56" y="115"/>
                  </a:lnTo>
                  <a:lnTo>
                    <a:pt x="0" y="79"/>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1" name="Freeform 36"/>
            <p:cNvSpPr>
              <a:spLocks/>
            </p:cNvSpPr>
            <p:nvPr/>
          </p:nvSpPr>
          <p:spPr bwMode="auto">
            <a:xfrm>
              <a:off x="3157" y="2537"/>
              <a:ext cx="1111" cy="327"/>
            </a:xfrm>
            <a:custGeom>
              <a:avLst/>
              <a:gdLst>
                <a:gd name="T0" fmla="*/ 0 w 741"/>
                <a:gd name="T1" fmla="*/ 3914 h 256"/>
                <a:gd name="T2" fmla="*/ 378 w 741"/>
                <a:gd name="T3" fmla="*/ 3223 h 256"/>
                <a:gd name="T4" fmla="*/ 243 w 741"/>
                <a:gd name="T5" fmla="*/ 3155 h 256"/>
                <a:gd name="T6" fmla="*/ 972 w 741"/>
                <a:gd name="T7" fmla="*/ 2880 h 256"/>
                <a:gd name="T8" fmla="*/ 1681 w 741"/>
                <a:gd name="T9" fmla="*/ 2255 h 256"/>
                <a:gd name="T10" fmla="*/ 1477 w 741"/>
                <a:gd name="T11" fmla="*/ 2147 h 256"/>
                <a:gd name="T12" fmla="*/ 1742 w 741"/>
                <a:gd name="T13" fmla="*/ 1842 h 256"/>
                <a:gd name="T14" fmla="*/ 1855 w 741"/>
                <a:gd name="T15" fmla="*/ 1498 h 256"/>
                <a:gd name="T16" fmla="*/ 2259 w 741"/>
                <a:gd name="T17" fmla="*/ 1248 h 256"/>
                <a:gd name="T18" fmla="*/ 6285 w 741"/>
                <a:gd name="T19" fmla="*/ 1106 h 256"/>
                <a:gd name="T20" fmla="*/ 6285 w 741"/>
                <a:gd name="T21" fmla="*/ 843 h 256"/>
                <a:gd name="T22" fmla="*/ 7486 w 741"/>
                <a:gd name="T23" fmla="*/ 857 h 256"/>
                <a:gd name="T24" fmla="*/ 19440 w 741"/>
                <a:gd name="T25" fmla="*/ 359 h 256"/>
                <a:gd name="T26" fmla="*/ 25414 w 741"/>
                <a:gd name="T27" fmla="*/ 0 h 256"/>
                <a:gd name="T28" fmla="*/ 25220 w 741"/>
                <a:gd name="T29" fmla="*/ 367 h 256"/>
                <a:gd name="T30" fmla="*/ 24845 w 741"/>
                <a:gd name="T31" fmla="*/ 506 h 256"/>
                <a:gd name="T32" fmla="*/ 24312 w 741"/>
                <a:gd name="T33" fmla="*/ 918 h 256"/>
                <a:gd name="T34" fmla="*/ 23887 w 741"/>
                <a:gd name="T35" fmla="*/ 895 h 256"/>
                <a:gd name="T36" fmla="*/ 23478 w 741"/>
                <a:gd name="T37" fmla="*/ 1008 h 256"/>
                <a:gd name="T38" fmla="*/ 23126 w 741"/>
                <a:gd name="T39" fmla="*/ 1212 h 256"/>
                <a:gd name="T40" fmla="*/ 22668 w 741"/>
                <a:gd name="T41" fmla="*/ 1083 h 256"/>
                <a:gd name="T42" fmla="*/ 21998 w 741"/>
                <a:gd name="T43" fmla="*/ 1346 h 256"/>
                <a:gd name="T44" fmla="*/ 21929 w 741"/>
                <a:gd name="T45" fmla="*/ 1583 h 256"/>
                <a:gd name="T46" fmla="*/ 19056 w 741"/>
                <a:gd name="T47" fmla="*/ 2352 h 256"/>
                <a:gd name="T48" fmla="*/ 18865 w 741"/>
                <a:gd name="T49" fmla="*/ 2640 h 256"/>
                <a:gd name="T50" fmla="*/ 18092 w 741"/>
                <a:gd name="T51" fmla="*/ 2810 h 256"/>
                <a:gd name="T52" fmla="*/ 18164 w 741"/>
                <a:gd name="T53" fmla="*/ 3187 h 256"/>
                <a:gd name="T54" fmla="*/ 14208 w 741"/>
                <a:gd name="T55" fmla="*/ 3399 h 256"/>
                <a:gd name="T56" fmla="*/ 6357 w 741"/>
                <a:gd name="T57" fmla="*/ 3726 h 256"/>
                <a:gd name="T58" fmla="*/ 0 w 741"/>
                <a:gd name="T59" fmla="*/ 3914 h 2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1"/>
                <a:gd name="T91" fmla="*/ 0 h 256"/>
                <a:gd name="T92" fmla="*/ 741 w 741"/>
                <a:gd name="T93" fmla="*/ 256 h 2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1" h="256">
                  <a:moveTo>
                    <a:pt x="0" y="255"/>
                  </a:moveTo>
                  <a:lnTo>
                    <a:pt x="11" y="210"/>
                  </a:lnTo>
                  <a:lnTo>
                    <a:pt x="7" y="206"/>
                  </a:lnTo>
                  <a:lnTo>
                    <a:pt x="28" y="188"/>
                  </a:lnTo>
                  <a:lnTo>
                    <a:pt x="49" y="147"/>
                  </a:lnTo>
                  <a:lnTo>
                    <a:pt x="43" y="140"/>
                  </a:lnTo>
                  <a:lnTo>
                    <a:pt x="51" y="120"/>
                  </a:lnTo>
                  <a:lnTo>
                    <a:pt x="54" y="98"/>
                  </a:lnTo>
                  <a:lnTo>
                    <a:pt x="66" y="82"/>
                  </a:lnTo>
                  <a:lnTo>
                    <a:pt x="183" y="73"/>
                  </a:lnTo>
                  <a:lnTo>
                    <a:pt x="183" y="55"/>
                  </a:lnTo>
                  <a:lnTo>
                    <a:pt x="218" y="56"/>
                  </a:lnTo>
                  <a:lnTo>
                    <a:pt x="567" y="23"/>
                  </a:lnTo>
                  <a:lnTo>
                    <a:pt x="740" y="0"/>
                  </a:lnTo>
                  <a:lnTo>
                    <a:pt x="735" y="24"/>
                  </a:lnTo>
                  <a:lnTo>
                    <a:pt x="724" y="33"/>
                  </a:lnTo>
                  <a:lnTo>
                    <a:pt x="709" y="60"/>
                  </a:lnTo>
                  <a:lnTo>
                    <a:pt x="696" y="58"/>
                  </a:lnTo>
                  <a:lnTo>
                    <a:pt x="684" y="66"/>
                  </a:lnTo>
                  <a:lnTo>
                    <a:pt x="674" y="79"/>
                  </a:lnTo>
                  <a:lnTo>
                    <a:pt x="661" y="71"/>
                  </a:lnTo>
                  <a:lnTo>
                    <a:pt x="641" y="88"/>
                  </a:lnTo>
                  <a:lnTo>
                    <a:pt x="639" y="103"/>
                  </a:lnTo>
                  <a:lnTo>
                    <a:pt x="555" y="153"/>
                  </a:lnTo>
                  <a:lnTo>
                    <a:pt x="550" y="172"/>
                  </a:lnTo>
                  <a:lnTo>
                    <a:pt x="527" y="183"/>
                  </a:lnTo>
                  <a:lnTo>
                    <a:pt x="529" y="208"/>
                  </a:lnTo>
                  <a:lnTo>
                    <a:pt x="414" y="222"/>
                  </a:lnTo>
                  <a:lnTo>
                    <a:pt x="185" y="243"/>
                  </a:lnTo>
                  <a:lnTo>
                    <a:pt x="0" y="255"/>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2" name="Freeform 37"/>
            <p:cNvSpPr>
              <a:spLocks/>
            </p:cNvSpPr>
            <p:nvPr/>
          </p:nvSpPr>
          <p:spPr bwMode="auto">
            <a:xfrm>
              <a:off x="5000" y="1169"/>
              <a:ext cx="211" cy="352"/>
            </a:xfrm>
            <a:custGeom>
              <a:avLst/>
              <a:gdLst>
                <a:gd name="T0" fmla="*/ 0 w 141"/>
                <a:gd name="T1" fmla="*/ 519 h 276"/>
                <a:gd name="T2" fmla="*/ 757 w 141"/>
                <a:gd name="T3" fmla="*/ 1694 h 276"/>
                <a:gd name="T4" fmla="*/ 910 w 141"/>
                <a:gd name="T5" fmla="*/ 2465 h 276"/>
                <a:gd name="T6" fmla="*/ 1709 w 141"/>
                <a:gd name="T7" fmla="*/ 3248 h 276"/>
                <a:gd name="T8" fmla="*/ 2146 w 141"/>
                <a:gd name="T9" fmla="*/ 4181 h 276"/>
                <a:gd name="T10" fmla="*/ 4275 w 141"/>
                <a:gd name="T11" fmla="*/ 3956 h 276"/>
                <a:gd name="T12" fmla="*/ 3901 w 141"/>
                <a:gd name="T13" fmla="*/ 2538 h 276"/>
                <a:gd name="T14" fmla="*/ 4142 w 141"/>
                <a:gd name="T15" fmla="*/ 1524 h 276"/>
                <a:gd name="T16" fmla="*/ 4685 w 141"/>
                <a:gd name="T17" fmla="*/ 1067 h 276"/>
                <a:gd name="T18" fmla="*/ 4805 w 141"/>
                <a:gd name="T19" fmla="*/ 0 h 276"/>
                <a:gd name="T20" fmla="*/ 0 w 141"/>
                <a:gd name="T21" fmla="*/ 519 h 2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276"/>
                <a:gd name="T35" fmla="*/ 141 w 141"/>
                <a:gd name="T36" fmla="*/ 276 h 2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276">
                  <a:moveTo>
                    <a:pt x="0" y="34"/>
                  </a:moveTo>
                  <a:lnTo>
                    <a:pt x="22" y="112"/>
                  </a:lnTo>
                  <a:lnTo>
                    <a:pt x="27" y="163"/>
                  </a:lnTo>
                  <a:lnTo>
                    <a:pt x="50" y="214"/>
                  </a:lnTo>
                  <a:lnTo>
                    <a:pt x="63" y="275"/>
                  </a:lnTo>
                  <a:lnTo>
                    <a:pt x="125" y="261"/>
                  </a:lnTo>
                  <a:lnTo>
                    <a:pt x="114" y="167"/>
                  </a:lnTo>
                  <a:lnTo>
                    <a:pt x="121" y="100"/>
                  </a:lnTo>
                  <a:lnTo>
                    <a:pt x="137" y="70"/>
                  </a:lnTo>
                  <a:lnTo>
                    <a:pt x="140" y="0"/>
                  </a:lnTo>
                  <a:lnTo>
                    <a:pt x="0" y="34"/>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3" name="Freeform 38"/>
            <p:cNvSpPr>
              <a:spLocks/>
            </p:cNvSpPr>
            <p:nvPr/>
          </p:nvSpPr>
          <p:spPr bwMode="auto">
            <a:xfrm>
              <a:off x="4967" y="2219"/>
              <a:ext cx="56" cy="140"/>
            </a:xfrm>
            <a:custGeom>
              <a:avLst/>
              <a:gdLst>
                <a:gd name="T0" fmla="*/ 0 w 38"/>
                <a:gd name="T1" fmla="*/ 956 h 109"/>
                <a:gd name="T2" fmla="*/ 0 w 38"/>
                <a:gd name="T3" fmla="*/ 1490 h 109"/>
                <a:gd name="T4" fmla="*/ 249 w 38"/>
                <a:gd name="T5" fmla="*/ 1712 h 109"/>
                <a:gd name="T6" fmla="*/ 411 w 38"/>
                <a:gd name="T7" fmla="*/ 1066 h 109"/>
                <a:gd name="T8" fmla="*/ 806 w 38"/>
                <a:gd name="T9" fmla="*/ 804 h 109"/>
                <a:gd name="T10" fmla="*/ 1142 w 38"/>
                <a:gd name="T11" fmla="*/ 0 h 109"/>
                <a:gd name="T12" fmla="*/ 467 w 38"/>
                <a:gd name="T13" fmla="*/ 173 h 109"/>
                <a:gd name="T14" fmla="*/ 0 w 38"/>
                <a:gd name="T15" fmla="*/ 956 h 10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09"/>
                <a:gd name="T26" fmla="*/ 38 w 38"/>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09">
                  <a:moveTo>
                    <a:pt x="0" y="60"/>
                  </a:moveTo>
                  <a:lnTo>
                    <a:pt x="0" y="94"/>
                  </a:lnTo>
                  <a:lnTo>
                    <a:pt x="8" y="108"/>
                  </a:lnTo>
                  <a:lnTo>
                    <a:pt x="13" y="67"/>
                  </a:lnTo>
                  <a:lnTo>
                    <a:pt x="26" y="51"/>
                  </a:lnTo>
                  <a:lnTo>
                    <a:pt x="37" y="0"/>
                  </a:lnTo>
                  <a:lnTo>
                    <a:pt x="15" y="11"/>
                  </a:lnTo>
                  <a:lnTo>
                    <a:pt x="0" y="60"/>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4" name="Freeform 39"/>
            <p:cNvSpPr>
              <a:spLocks/>
            </p:cNvSpPr>
            <p:nvPr/>
          </p:nvSpPr>
          <p:spPr bwMode="auto">
            <a:xfrm>
              <a:off x="4105" y="1961"/>
              <a:ext cx="587" cy="496"/>
            </a:xfrm>
            <a:custGeom>
              <a:avLst/>
              <a:gdLst>
                <a:gd name="T0" fmla="*/ 0 w 392"/>
                <a:gd name="T1" fmla="*/ 4118 h 388"/>
                <a:gd name="T2" fmla="*/ 457 w 392"/>
                <a:gd name="T3" fmla="*/ 4947 h 388"/>
                <a:gd name="T4" fmla="*/ 1054 w 392"/>
                <a:gd name="T5" fmla="*/ 5246 h 388"/>
                <a:gd name="T6" fmla="*/ 2153 w 392"/>
                <a:gd name="T7" fmla="*/ 5529 h 388"/>
                <a:gd name="T8" fmla="*/ 2996 w 392"/>
                <a:gd name="T9" fmla="*/ 5984 h 388"/>
                <a:gd name="T10" fmla="*/ 4072 w 392"/>
                <a:gd name="T11" fmla="*/ 5731 h 388"/>
                <a:gd name="T12" fmla="*/ 4516 w 392"/>
                <a:gd name="T13" fmla="*/ 5871 h 388"/>
                <a:gd name="T14" fmla="*/ 5144 w 392"/>
                <a:gd name="T15" fmla="*/ 5731 h 388"/>
                <a:gd name="T16" fmla="*/ 5557 w 392"/>
                <a:gd name="T17" fmla="*/ 5496 h 388"/>
                <a:gd name="T18" fmla="*/ 6677 w 392"/>
                <a:gd name="T19" fmla="*/ 5413 h 388"/>
                <a:gd name="T20" fmla="*/ 7297 w 392"/>
                <a:gd name="T21" fmla="*/ 5038 h 388"/>
                <a:gd name="T22" fmla="*/ 6987 w 392"/>
                <a:gd name="T23" fmla="*/ 4947 h 388"/>
                <a:gd name="T24" fmla="*/ 8055 w 392"/>
                <a:gd name="T25" fmla="*/ 3835 h 388"/>
                <a:gd name="T26" fmla="*/ 8308 w 392"/>
                <a:gd name="T27" fmla="*/ 3278 h 388"/>
                <a:gd name="T28" fmla="*/ 9358 w 392"/>
                <a:gd name="T29" fmla="*/ 3495 h 388"/>
                <a:gd name="T30" fmla="*/ 9877 w 392"/>
                <a:gd name="T31" fmla="*/ 2837 h 388"/>
                <a:gd name="T32" fmla="*/ 10403 w 392"/>
                <a:gd name="T33" fmla="*/ 2800 h 388"/>
                <a:gd name="T34" fmla="*/ 11201 w 392"/>
                <a:gd name="T35" fmla="*/ 2196 h 388"/>
                <a:gd name="T36" fmla="*/ 11442 w 392"/>
                <a:gd name="T37" fmla="*/ 1523 h 388"/>
                <a:gd name="T38" fmla="*/ 13032 w 392"/>
                <a:gd name="T39" fmla="*/ 1947 h 388"/>
                <a:gd name="T40" fmla="*/ 13351 w 392"/>
                <a:gd name="T41" fmla="*/ 1615 h 388"/>
                <a:gd name="T42" fmla="*/ 12878 w 392"/>
                <a:gd name="T43" fmla="*/ 1345 h 388"/>
                <a:gd name="T44" fmla="*/ 12138 w 392"/>
                <a:gd name="T45" fmla="*/ 1205 h 388"/>
                <a:gd name="T46" fmla="*/ 11309 w 392"/>
                <a:gd name="T47" fmla="*/ 1239 h 388"/>
                <a:gd name="T48" fmla="*/ 10957 w 392"/>
                <a:gd name="T49" fmla="*/ 1475 h 388"/>
                <a:gd name="T50" fmla="*/ 9358 w 392"/>
                <a:gd name="T51" fmla="*/ 1659 h 388"/>
                <a:gd name="T52" fmla="*/ 8350 w 392"/>
                <a:gd name="T53" fmla="*/ 2215 h 388"/>
                <a:gd name="T54" fmla="*/ 8034 w 392"/>
                <a:gd name="T55" fmla="*/ 1345 h 388"/>
                <a:gd name="T56" fmla="*/ 5129 w 392"/>
                <a:gd name="T57" fmla="*/ 1554 h 388"/>
                <a:gd name="T58" fmla="*/ 4576 w 392"/>
                <a:gd name="T59" fmla="*/ 0 h 388"/>
                <a:gd name="T60" fmla="*/ 4164 w 392"/>
                <a:gd name="T61" fmla="*/ 137 h 388"/>
                <a:gd name="T62" fmla="*/ 4400 w 392"/>
                <a:gd name="T63" fmla="*/ 413 h 388"/>
                <a:gd name="T64" fmla="*/ 4022 w 392"/>
                <a:gd name="T65" fmla="*/ 1824 h 388"/>
                <a:gd name="T66" fmla="*/ 3516 w 392"/>
                <a:gd name="T67" fmla="*/ 2121 h 388"/>
                <a:gd name="T68" fmla="*/ 1942 w 392"/>
                <a:gd name="T69" fmla="*/ 2640 h 388"/>
                <a:gd name="T70" fmla="*/ 1680 w 392"/>
                <a:gd name="T71" fmla="*/ 3234 h 388"/>
                <a:gd name="T72" fmla="*/ 1054 w 392"/>
                <a:gd name="T73" fmla="*/ 3072 h 388"/>
                <a:gd name="T74" fmla="*/ 879 w 392"/>
                <a:gd name="T75" fmla="*/ 3769 h 388"/>
                <a:gd name="T76" fmla="*/ 0 w 392"/>
                <a:gd name="T77" fmla="*/ 4118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2"/>
                <a:gd name="T118" fmla="*/ 0 h 388"/>
                <a:gd name="T119" fmla="*/ 392 w 392"/>
                <a:gd name="T120" fmla="*/ 388 h 3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2" h="388">
                  <a:moveTo>
                    <a:pt x="0" y="267"/>
                  </a:moveTo>
                  <a:lnTo>
                    <a:pt x="14" y="320"/>
                  </a:lnTo>
                  <a:lnTo>
                    <a:pt x="31" y="339"/>
                  </a:lnTo>
                  <a:lnTo>
                    <a:pt x="63" y="358"/>
                  </a:lnTo>
                  <a:lnTo>
                    <a:pt x="88" y="387"/>
                  </a:lnTo>
                  <a:lnTo>
                    <a:pt x="119" y="371"/>
                  </a:lnTo>
                  <a:lnTo>
                    <a:pt x="132" y="380"/>
                  </a:lnTo>
                  <a:lnTo>
                    <a:pt x="151" y="371"/>
                  </a:lnTo>
                  <a:lnTo>
                    <a:pt x="163" y="356"/>
                  </a:lnTo>
                  <a:lnTo>
                    <a:pt x="196" y="350"/>
                  </a:lnTo>
                  <a:lnTo>
                    <a:pt x="214" y="326"/>
                  </a:lnTo>
                  <a:lnTo>
                    <a:pt x="205" y="320"/>
                  </a:lnTo>
                  <a:lnTo>
                    <a:pt x="236" y="248"/>
                  </a:lnTo>
                  <a:lnTo>
                    <a:pt x="243" y="212"/>
                  </a:lnTo>
                  <a:lnTo>
                    <a:pt x="274" y="226"/>
                  </a:lnTo>
                  <a:lnTo>
                    <a:pt x="289" y="184"/>
                  </a:lnTo>
                  <a:lnTo>
                    <a:pt x="305" y="181"/>
                  </a:lnTo>
                  <a:lnTo>
                    <a:pt x="328" y="142"/>
                  </a:lnTo>
                  <a:lnTo>
                    <a:pt x="335" y="99"/>
                  </a:lnTo>
                  <a:lnTo>
                    <a:pt x="382" y="126"/>
                  </a:lnTo>
                  <a:lnTo>
                    <a:pt x="391" y="104"/>
                  </a:lnTo>
                  <a:lnTo>
                    <a:pt x="377" y="87"/>
                  </a:lnTo>
                  <a:lnTo>
                    <a:pt x="356" y="78"/>
                  </a:lnTo>
                  <a:lnTo>
                    <a:pt x="331" y="80"/>
                  </a:lnTo>
                  <a:lnTo>
                    <a:pt x="321" y="95"/>
                  </a:lnTo>
                  <a:lnTo>
                    <a:pt x="274" y="107"/>
                  </a:lnTo>
                  <a:lnTo>
                    <a:pt x="245" y="143"/>
                  </a:lnTo>
                  <a:lnTo>
                    <a:pt x="235" y="87"/>
                  </a:lnTo>
                  <a:lnTo>
                    <a:pt x="150" y="101"/>
                  </a:lnTo>
                  <a:lnTo>
                    <a:pt x="134" y="0"/>
                  </a:lnTo>
                  <a:lnTo>
                    <a:pt x="122" y="9"/>
                  </a:lnTo>
                  <a:lnTo>
                    <a:pt x="129" y="27"/>
                  </a:lnTo>
                  <a:lnTo>
                    <a:pt x="118" y="118"/>
                  </a:lnTo>
                  <a:lnTo>
                    <a:pt x="103" y="137"/>
                  </a:lnTo>
                  <a:lnTo>
                    <a:pt x="57" y="171"/>
                  </a:lnTo>
                  <a:lnTo>
                    <a:pt x="49" y="209"/>
                  </a:lnTo>
                  <a:lnTo>
                    <a:pt x="31" y="199"/>
                  </a:lnTo>
                  <a:lnTo>
                    <a:pt x="26" y="244"/>
                  </a:lnTo>
                  <a:lnTo>
                    <a:pt x="0" y="267"/>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5" name="Freeform 40"/>
            <p:cNvSpPr>
              <a:spLocks/>
            </p:cNvSpPr>
            <p:nvPr/>
          </p:nvSpPr>
          <p:spPr bwMode="auto">
            <a:xfrm>
              <a:off x="2325" y="1651"/>
              <a:ext cx="778" cy="452"/>
            </a:xfrm>
            <a:custGeom>
              <a:avLst/>
              <a:gdLst>
                <a:gd name="T0" fmla="*/ 0 w 519"/>
                <a:gd name="T1" fmla="*/ 107 h 354"/>
                <a:gd name="T2" fmla="*/ 1 w 519"/>
                <a:gd name="T3" fmla="*/ 526 h 354"/>
                <a:gd name="T4" fmla="*/ 352 w 519"/>
                <a:gd name="T5" fmla="*/ 832 h 354"/>
                <a:gd name="T6" fmla="*/ 141 w 519"/>
                <a:gd name="T7" fmla="*/ 1133 h 354"/>
                <a:gd name="T8" fmla="*/ 306 w 519"/>
                <a:gd name="T9" fmla="*/ 2001 h 354"/>
                <a:gd name="T10" fmla="*/ 913 w 519"/>
                <a:gd name="T11" fmla="*/ 2775 h 354"/>
                <a:gd name="T12" fmla="*/ 1195 w 519"/>
                <a:gd name="T13" fmla="*/ 3234 h 354"/>
                <a:gd name="T14" fmla="*/ 1680 w 519"/>
                <a:gd name="T15" fmla="*/ 3717 h 354"/>
                <a:gd name="T16" fmla="*/ 2000 w 519"/>
                <a:gd name="T17" fmla="*/ 4525 h 354"/>
                <a:gd name="T18" fmla="*/ 1883 w 519"/>
                <a:gd name="T19" fmla="*/ 4759 h 354"/>
                <a:gd name="T20" fmla="*/ 2094 w 519"/>
                <a:gd name="T21" fmla="*/ 5220 h 354"/>
                <a:gd name="T22" fmla="*/ 13670 w 519"/>
                <a:gd name="T23" fmla="*/ 5165 h 354"/>
                <a:gd name="T24" fmla="*/ 14562 w 519"/>
                <a:gd name="T25" fmla="*/ 5416 h 354"/>
                <a:gd name="T26" fmla="*/ 15106 w 519"/>
                <a:gd name="T27" fmla="*/ 5125 h 354"/>
                <a:gd name="T28" fmla="*/ 15530 w 519"/>
                <a:gd name="T29" fmla="*/ 4699 h 354"/>
                <a:gd name="T30" fmla="*/ 15720 w 519"/>
                <a:gd name="T31" fmla="*/ 4109 h 354"/>
                <a:gd name="T32" fmla="*/ 15774 w 519"/>
                <a:gd name="T33" fmla="*/ 3626 h 354"/>
                <a:gd name="T34" fmla="*/ 16957 w 519"/>
                <a:gd name="T35" fmla="*/ 3287 h 354"/>
                <a:gd name="T36" fmla="*/ 17626 w 519"/>
                <a:gd name="T37" fmla="*/ 2868 h 354"/>
                <a:gd name="T38" fmla="*/ 17765 w 519"/>
                <a:gd name="T39" fmla="*/ 2413 h 354"/>
                <a:gd name="T40" fmla="*/ 16281 w 519"/>
                <a:gd name="T41" fmla="*/ 1654 h 354"/>
                <a:gd name="T42" fmla="*/ 14791 w 519"/>
                <a:gd name="T43" fmla="*/ 844 h 354"/>
                <a:gd name="T44" fmla="*/ 14512 w 519"/>
                <a:gd name="T45" fmla="*/ 0 h 354"/>
                <a:gd name="T46" fmla="*/ 414 w 519"/>
                <a:gd name="T47" fmla="*/ 137 h 354"/>
                <a:gd name="T48" fmla="*/ 0 w 519"/>
                <a:gd name="T49" fmla="*/ 107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354"/>
                <a:gd name="T77" fmla="*/ 519 w 519"/>
                <a:gd name="T78" fmla="*/ 354 h 3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354">
                  <a:moveTo>
                    <a:pt x="0" y="7"/>
                  </a:moveTo>
                  <a:lnTo>
                    <a:pt x="1" y="34"/>
                  </a:lnTo>
                  <a:lnTo>
                    <a:pt x="10" y="54"/>
                  </a:lnTo>
                  <a:lnTo>
                    <a:pt x="4" y="74"/>
                  </a:lnTo>
                  <a:lnTo>
                    <a:pt x="9" y="131"/>
                  </a:lnTo>
                  <a:lnTo>
                    <a:pt x="27" y="181"/>
                  </a:lnTo>
                  <a:lnTo>
                    <a:pt x="35" y="211"/>
                  </a:lnTo>
                  <a:lnTo>
                    <a:pt x="49" y="243"/>
                  </a:lnTo>
                  <a:lnTo>
                    <a:pt x="58" y="296"/>
                  </a:lnTo>
                  <a:lnTo>
                    <a:pt x="55" y="311"/>
                  </a:lnTo>
                  <a:lnTo>
                    <a:pt x="61" y="341"/>
                  </a:lnTo>
                  <a:lnTo>
                    <a:pt x="399" y="337"/>
                  </a:lnTo>
                  <a:lnTo>
                    <a:pt x="425" y="353"/>
                  </a:lnTo>
                  <a:lnTo>
                    <a:pt x="441" y="335"/>
                  </a:lnTo>
                  <a:lnTo>
                    <a:pt x="453" y="307"/>
                  </a:lnTo>
                  <a:lnTo>
                    <a:pt x="459" y="268"/>
                  </a:lnTo>
                  <a:lnTo>
                    <a:pt x="461" y="237"/>
                  </a:lnTo>
                  <a:lnTo>
                    <a:pt x="495" y="215"/>
                  </a:lnTo>
                  <a:lnTo>
                    <a:pt x="515" y="187"/>
                  </a:lnTo>
                  <a:lnTo>
                    <a:pt x="518" y="158"/>
                  </a:lnTo>
                  <a:lnTo>
                    <a:pt x="475" y="108"/>
                  </a:lnTo>
                  <a:lnTo>
                    <a:pt x="432" y="55"/>
                  </a:lnTo>
                  <a:lnTo>
                    <a:pt x="424" y="0"/>
                  </a:lnTo>
                  <a:lnTo>
                    <a:pt x="12" y="9"/>
                  </a:lnTo>
                  <a:lnTo>
                    <a:pt x="0" y="7"/>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6" name="Freeform 41"/>
            <p:cNvSpPr>
              <a:spLocks/>
            </p:cNvSpPr>
            <p:nvPr/>
          </p:nvSpPr>
          <p:spPr bwMode="auto">
            <a:xfrm>
              <a:off x="2256" y="876"/>
              <a:ext cx="967" cy="790"/>
            </a:xfrm>
            <a:custGeom>
              <a:avLst/>
              <a:gdLst>
                <a:gd name="T0" fmla="*/ 0 w 645"/>
                <a:gd name="T1" fmla="*/ 577 h 619"/>
                <a:gd name="T2" fmla="*/ 141 w 645"/>
                <a:gd name="T3" fmla="*/ 1903 h 619"/>
                <a:gd name="T4" fmla="*/ 971 w 645"/>
                <a:gd name="T5" fmla="*/ 3000 h 619"/>
                <a:gd name="T6" fmla="*/ 1031 w 645"/>
                <a:gd name="T7" fmla="*/ 4371 h 619"/>
                <a:gd name="T8" fmla="*/ 1681 w 645"/>
                <a:gd name="T9" fmla="*/ 5502 h 619"/>
                <a:gd name="T10" fmla="*/ 883 w 645"/>
                <a:gd name="T11" fmla="*/ 6043 h 619"/>
                <a:gd name="T12" fmla="*/ 2003 w 645"/>
                <a:gd name="T13" fmla="*/ 6485 h 619"/>
                <a:gd name="T14" fmla="*/ 1955 w 645"/>
                <a:gd name="T15" fmla="*/ 9439 h 619"/>
                <a:gd name="T16" fmla="*/ 17943 w 645"/>
                <a:gd name="T17" fmla="*/ 9280 h 619"/>
                <a:gd name="T18" fmla="*/ 17631 w 645"/>
                <a:gd name="T19" fmla="*/ 8731 h 619"/>
                <a:gd name="T20" fmla="*/ 17217 w 645"/>
                <a:gd name="T21" fmla="*/ 8520 h 619"/>
                <a:gd name="T22" fmla="*/ 15944 w 645"/>
                <a:gd name="T23" fmla="*/ 8211 h 619"/>
                <a:gd name="T24" fmla="*/ 15100 w 645"/>
                <a:gd name="T25" fmla="*/ 7846 h 619"/>
                <a:gd name="T26" fmla="*/ 12961 w 645"/>
                <a:gd name="T27" fmla="*/ 7340 h 619"/>
                <a:gd name="T28" fmla="*/ 13006 w 645"/>
                <a:gd name="T29" fmla="*/ 6485 h 619"/>
                <a:gd name="T30" fmla="*/ 12547 w 645"/>
                <a:gd name="T31" fmla="*/ 5915 h 619"/>
                <a:gd name="T32" fmla="*/ 14289 w 645"/>
                <a:gd name="T33" fmla="*/ 5108 h 619"/>
                <a:gd name="T34" fmla="*/ 14187 w 645"/>
                <a:gd name="T35" fmla="*/ 4275 h 619"/>
                <a:gd name="T36" fmla="*/ 14611 w 645"/>
                <a:gd name="T37" fmla="*/ 4140 h 619"/>
                <a:gd name="T38" fmla="*/ 16752 w 645"/>
                <a:gd name="T39" fmla="*/ 3439 h 619"/>
                <a:gd name="T40" fmla="*/ 17883 w 645"/>
                <a:gd name="T41" fmla="*/ 2940 h 619"/>
                <a:gd name="T42" fmla="*/ 19235 w 645"/>
                <a:gd name="T43" fmla="*/ 2536 h 619"/>
                <a:gd name="T44" fmla="*/ 22102 w 645"/>
                <a:gd name="T45" fmla="*/ 1969 h 619"/>
                <a:gd name="T46" fmla="*/ 21072 w 645"/>
                <a:gd name="T47" fmla="*/ 1997 h 619"/>
                <a:gd name="T48" fmla="*/ 20057 w 645"/>
                <a:gd name="T49" fmla="*/ 1835 h 619"/>
                <a:gd name="T50" fmla="*/ 18490 w 645"/>
                <a:gd name="T51" fmla="*/ 1899 h 619"/>
                <a:gd name="T52" fmla="*/ 18103 w 645"/>
                <a:gd name="T53" fmla="*/ 1650 h 619"/>
                <a:gd name="T54" fmla="*/ 17596 w 645"/>
                <a:gd name="T55" fmla="*/ 1761 h 619"/>
                <a:gd name="T56" fmla="*/ 16586 w 645"/>
                <a:gd name="T57" fmla="*/ 1997 h 619"/>
                <a:gd name="T58" fmla="*/ 15776 w 645"/>
                <a:gd name="T59" fmla="*/ 1928 h 619"/>
                <a:gd name="T60" fmla="*/ 15412 w 645"/>
                <a:gd name="T61" fmla="*/ 1779 h 619"/>
                <a:gd name="T62" fmla="*/ 14857 w 645"/>
                <a:gd name="T63" fmla="*/ 1728 h 619"/>
                <a:gd name="T64" fmla="*/ 14611 w 645"/>
                <a:gd name="T65" fmla="*/ 1557 h 619"/>
                <a:gd name="T66" fmla="*/ 14046 w 645"/>
                <a:gd name="T67" fmla="*/ 1588 h 619"/>
                <a:gd name="T68" fmla="*/ 14046 w 645"/>
                <a:gd name="T69" fmla="*/ 1740 h 619"/>
                <a:gd name="T70" fmla="*/ 13745 w 645"/>
                <a:gd name="T71" fmla="*/ 1768 h 619"/>
                <a:gd name="T72" fmla="*/ 13381 w 645"/>
                <a:gd name="T73" fmla="*/ 1401 h 619"/>
                <a:gd name="T74" fmla="*/ 12791 w 645"/>
                <a:gd name="T75" fmla="*/ 1401 h 619"/>
                <a:gd name="T76" fmla="*/ 13006 w 645"/>
                <a:gd name="T77" fmla="*/ 1262 h 619"/>
                <a:gd name="T78" fmla="*/ 11730 w 645"/>
                <a:gd name="T79" fmla="*/ 1174 h 619"/>
                <a:gd name="T80" fmla="*/ 11273 w 645"/>
                <a:gd name="T81" fmla="*/ 1144 h 619"/>
                <a:gd name="T82" fmla="*/ 9725 w 645"/>
                <a:gd name="T83" fmla="*/ 1357 h 619"/>
                <a:gd name="T84" fmla="*/ 9492 w 645"/>
                <a:gd name="T85" fmla="*/ 1174 h 619"/>
                <a:gd name="T86" fmla="*/ 7195 w 645"/>
                <a:gd name="T87" fmla="*/ 979 h 619"/>
                <a:gd name="T88" fmla="*/ 6811 w 645"/>
                <a:gd name="T89" fmla="*/ 65 h 619"/>
                <a:gd name="T90" fmla="*/ 5799 w 645"/>
                <a:gd name="T91" fmla="*/ 0 h 619"/>
                <a:gd name="T92" fmla="*/ 5799 w 645"/>
                <a:gd name="T93" fmla="*/ 577 h 619"/>
                <a:gd name="T94" fmla="*/ 0 w 645"/>
                <a:gd name="T95" fmla="*/ 577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619"/>
                <a:gd name="T146" fmla="*/ 645 w 645"/>
                <a:gd name="T147" fmla="*/ 619 h 6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619">
                  <a:moveTo>
                    <a:pt x="0" y="38"/>
                  </a:moveTo>
                  <a:lnTo>
                    <a:pt x="4" y="125"/>
                  </a:lnTo>
                  <a:lnTo>
                    <a:pt x="28" y="196"/>
                  </a:lnTo>
                  <a:lnTo>
                    <a:pt x="30" y="286"/>
                  </a:lnTo>
                  <a:lnTo>
                    <a:pt x="49" y="360"/>
                  </a:lnTo>
                  <a:lnTo>
                    <a:pt x="26" y="396"/>
                  </a:lnTo>
                  <a:lnTo>
                    <a:pt x="58" y="425"/>
                  </a:lnTo>
                  <a:lnTo>
                    <a:pt x="57" y="618"/>
                  </a:lnTo>
                  <a:lnTo>
                    <a:pt x="523" y="608"/>
                  </a:lnTo>
                  <a:lnTo>
                    <a:pt x="514" y="572"/>
                  </a:lnTo>
                  <a:lnTo>
                    <a:pt x="502" y="558"/>
                  </a:lnTo>
                  <a:lnTo>
                    <a:pt x="465" y="538"/>
                  </a:lnTo>
                  <a:lnTo>
                    <a:pt x="440" y="514"/>
                  </a:lnTo>
                  <a:lnTo>
                    <a:pt x="378" y="481"/>
                  </a:lnTo>
                  <a:lnTo>
                    <a:pt x="379" y="425"/>
                  </a:lnTo>
                  <a:lnTo>
                    <a:pt x="365" y="388"/>
                  </a:lnTo>
                  <a:lnTo>
                    <a:pt x="416" y="334"/>
                  </a:lnTo>
                  <a:lnTo>
                    <a:pt x="413" y="280"/>
                  </a:lnTo>
                  <a:lnTo>
                    <a:pt x="426" y="271"/>
                  </a:lnTo>
                  <a:lnTo>
                    <a:pt x="488" y="225"/>
                  </a:lnTo>
                  <a:lnTo>
                    <a:pt x="521" y="193"/>
                  </a:lnTo>
                  <a:lnTo>
                    <a:pt x="561" y="166"/>
                  </a:lnTo>
                  <a:lnTo>
                    <a:pt x="644" y="129"/>
                  </a:lnTo>
                  <a:lnTo>
                    <a:pt x="614" y="131"/>
                  </a:lnTo>
                  <a:lnTo>
                    <a:pt x="585" y="120"/>
                  </a:lnTo>
                  <a:lnTo>
                    <a:pt x="539" y="124"/>
                  </a:lnTo>
                  <a:lnTo>
                    <a:pt x="528" y="108"/>
                  </a:lnTo>
                  <a:lnTo>
                    <a:pt x="513" y="115"/>
                  </a:lnTo>
                  <a:lnTo>
                    <a:pt x="483" y="131"/>
                  </a:lnTo>
                  <a:lnTo>
                    <a:pt x="460" y="126"/>
                  </a:lnTo>
                  <a:lnTo>
                    <a:pt x="449" y="117"/>
                  </a:lnTo>
                  <a:lnTo>
                    <a:pt x="433" y="113"/>
                  </a:lnTo>
                  <a:lnTo>
                    <a:pt x="426" y="102"/>
                  </a:lnTo>
                  <a:lnTo>
                    <a:pt x="409" y="104"/>
                  </a:lnTo>
                  <a:lnTo>
                    <a:pt x="409" y="114"/>
                  </a:lnTo>
                  <a:lnTo>
                    <a:pt x="401" y="116"/>
                  </a:lnTo>
                  <a:lnTo>
                    <a:pt x="390" y="92"/>
                  </a:lnTo>
                  <a:lnTo>
                    <a:pt x="373" y="92"/>
                  </a:lnTo>
                  <a:lnTo>
                    <a:pt x="379" y="83"/>
                  </a:lnTo>
                  <a:lnTo>
                    <a:pt x="342" y="77"/>
                  </a:lnTo>
                  <a:lnTo>
                    <a:pt x="328" y="75"/>
                  </a:lnTo>
                  <a:lnTo>
                    <a:pt x="283" y="89"/>
                  </a:lnTo>
                  <a:lnTo>
                    <a:pt x="277" y="77"/>
                  </a:lnTo>
                  <a:lnTo>
                    <a:pt x="210" y="64"/>
                  </a:lnTo>
                  <a:lnTo>
                    <a:pt x="198" y="4"/>
                  </a:lnTo>
                  <a:lnTo>
                    <a:pt x="169" y="0"/>
                  </a:lnTo>
                  <a:lnTo>
                    <a:pt x="169" y="38"/>
                  </a:lnTo>
                  <a:lnTo>
                    <a:pt x="0" y="38"/>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7" name="Freeform 42"/>
            <p:cNvSpPr>
              <a:spLocks/>
            </p:cNvSpPr>
            <p:nvPr/>
          </p:nvSpPr>
          <p:spPr bwMode="auto">
            <a:xfrm>
              <a:off x="2748" y="1195"/>
              <a:ext cx="699" cy="621"/>
            </a:xfrm>
            <a:custGeom>
              <a:avLst/>
              <a:gdLst>
                <a:gd name="T0" fmla="*/ 0 w 466"/>
                <a:gd name="T1" fmla="*/ 2262 h 486"/>
                <a:gd name="T2" fmla="*/ 422 w 466"/>
                <a:gd name="T3" fmla="*/ 2858 h 486"/>
                <a:gd name="T4" fmla="*/ 382 w 466"/>
                <a:gd name="T5" fmla="*/ 3762 h 486"/>
                <a:gd name="T6" fmla="*/ 2321 w 466"/>
                <a:gd name="T7" fmla="*/ 4309 h 486"/>
                <a:gd name="T8" fmla="*/ 3069 w 466"/>
                <a:gd name="T9" fmla="*/ 4677 h 486"/>
                <a:gd name="T10" fmla="*/ 4203 w 466"/>
                <a:gd name="T11" fmla="*/ 5002 h 486"/>
                <a:gd name="T12" fmla="*/ 4583 w 466"/>
                <a:gd name="T13" fmla="*/ 5212 h 486"/>
                <a:gd name="T14" fmla="*/ 4872 w 466"/>
                <a:gd name="T15" fmla="*/ 5808 h 486"/>
                <a:gd name="T16" fmla="*/ 5175 w 466"/>
                <a:gd name="T17" fmla="*/ 6661 h 486"/>
                <a:gd name="T18" fmla="*/ 6663 w 466"/>
                <a:gd name="T19" fmla="*/ 7488 h 486"/>
                <a:gd name="T20" fmla="*/ 14601 w 466"/>
                <a:gd name="T21" fmla="*/ 7235 h 486"/>
                <a:gd name="T22" fmla="*/ 14121 w 466"/>
                <a:gd name="T23" fmla="*/ 6084 h 486"/>
                <a:gd name="T24" fmla="*/ 14430 w 466"/>
                <a:gd name="T25" fmla="*/ 4884 h 486"/>
                <a:gd name="T26" fmla="*/ 14904 w 466"/>
                <a:gd name="T27" fmla="*/ 4346 h 486"/>
                <a:gd name="T28" fmla="*/ 14862 w 466"/>
                <a:gd name="T29" fmla="*/ 3869 h 486"/>
                <a:gd name="T30" fmla="*/ 15813 w 466"/>
                <a:gd name="T31" fmla="*/ 2793 h 486"/>
                <a:gd name="T32" fmla="*/ 16025 w 466"/>
                <a:gd name="T33" fmla="*/ 2515 h 486"/>
                <a:gd name="T34" fmla="*/ 15686 w 466"/>
                <a:gd name="T35" fmla="*/ 2450 h 486"/>
                <a:gd name="T36" fmla="*/ 15296 w 466"/>
                <a:gd name="T37" fmla="*/ 2687 h 486"/>
                <a:gd name="T38" fmla="*/ 15006 w 466"/>
                <a:gd name="T39" fmla="*/ 3237 h 486"/>
                <a:gd name="T40" fmla="*/ 14295 w 466"/>
                <a:gd name="T41" fmla="*/ 3299 h 486"/>
                <a:gd name="T42" fmla="*/ 14021 w 466"/>
                <a:gd name="T43" fmla="*/ 3605 h 486"/>
                <a:gd name="T44" fmla="*/ 13320 w 466"/>
                <a:gd name="T45" fmla="*/ 3840 h 486"/>
                <a:gd name="T46" fmla="*/ 13413 w 466"/>
                <a:gd name="T47" fmla="*/ 3486 h 486"/>
                <a:gd name="T48" fmla="*/ 13863 w 466"/>
                <a:gd name="T49" fmla="*/ 3099 h 486"/>
                <a:gd name="T50" fmla="*/ 14255 w 466"/>
                <a:gd name="T51" fmla="*/ 2981 h 486"/>
                <a:gd name="T52" fmla="*/ 14328 w 466"/>
                <a:gd name="T53" fmla="*/ 2858 h 486"/>
                <a:gd name="T54" fmla="*/ 13473 w 466"/>
                <a:gd name="T55" fmla="*/ 1804 h 486"/>
                <a:gd name="T56" fmla="*/ 12888 w 466"/>
                <a:gd name="T57" fmla="*/ 1726 h 486"/>
                <a:gd name="T58" fmla="*/ 12645 w 466"/>
                <a:gd name="T59" fmla="*/ 1481 h 486"/>
                <a:gd name="T60" fmla="*/ 11159 w 466"/>
                <a:gd name="T61" fmla="*/ 1409 h 486"/>
                <a:gd name="T62" fmla="*/ 7794 w 466"/>
                <a:gd name="T63" fmla="*/ 1016 h 486"/>
                <a:gd name="T64" fmla="*/ 6470 w 466"/>
                <a:gd name="T65" fmla="*/ 603 h 486"/>
                <a:gd name="T66" fmla="*/ 5710 w 466"/>
                <a:gd name="T67" fmla="*/ 442 h 486"/>
                <a:gd name="T68" fmla="*/ 5256 w 466"/>
                <a:gd name="T69" fmla="*/ 603 h 486"/>
                <a:gd name="T70" fmla="*/ 5097 w 466"/>
                <a:gd name="T71" fmla="*/ 555 h 486"/>
                <a:gd name="T72" fmla="*/ 5387 w 466"/>
                <a:gd name="T73" fmla="*/ 442 h 486"/>
                <a:gd name="T74" fmla="*/ 5387 w 466"/>
                <a:gd name="T75" fmla="*/ 261 h 486"/>
                <a:gd name="T76" fmla="*/ 5499 w 466"/>
                <a:gd name="T77" fmla="*/ 204 h 486"/>
                <a:gd name="T78" fmla="*/ 5499 w 466"/>
                <a:gd name="T79" fmla="*/ 65 h 486"/>
                <a:gd name="T80" fmla="*/ 5313 w 466"/>
                <a:gd name="T81" fmla="*/ 0 h 486"/>
                <a:gd name="T82" fmla="*/ 3398 w 466"/>
                <a:gd name="T83" fmla="*/ 360 h 486"/>
                <a:gd name="T84" fmla="*/ 2775 w 466"/>
                <a:gd name="T85" fmla="*/ 478 h 486"/>
                <a:gd name="T86" fmla="*/ 2471 w 466"/>
                <a:gd name="T87" fmla="*/ 501 h 486"/>
                <a:gd name="T88" fmla="*/ 1962 w 466"/>
                <a:gd name="T89" fmla="*/ 382 h 486"/>
                <a:gd name="T90" fmla="*/ 1935 w 466"/>
                <a:gd name="T91" fmla="*/ 478 h 486"/>
                <a:gd name="T92" fmla="*/ 1862 w 466"/>
                <a:gd name="T93" fmla="*/ 368 h 486"/>
                <a:gd name="T94" fmla="*/ 1489 w 466"/>
                <a:gd name="T95" fmla="*/ 539 h 486"/>
                <a:gd name="T96" fmla="*/ 1551 w 466"/>
                <a:gd name="T97" fmla="*/ 1385 h 486"/>
                <a:gd name="T98" fmla="*/ 0 w 466"/>
                <a:gd name="T99" fmla="*/ 2262 h 4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6"/>
                <a:gd name="T151" fmla="*/ 0 h 486"/>
                <a:gd name="T152" fmla="*/ 466 w 466"/>
                <a:gd name="T153" fmla="*/ 486 h 4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6" h="486">
                  <a:moveTo>
                    <a:pt x="0" y="147"/>
                  </a:moveTo>
                  <a:lnTo>
                    <a:pt x="12" y="185"/>
                  </a:lnTo>
                  <a:lnTo>
                    <a:pt x="11" y="244"/>
                  </a:lnTo>
                  <a:lnTo>
                    <a:pt x="67" y="279"/>
                  </a:lnTo>
                  <a:lnTo>
                    <a:pt x="89" y="303"/>
                  </a:lnTo>
                  <a:lnTo>
                    <a:pt x="122" y="324"/>
                  </a:lnTo>
                  <a:lnTo>
                    <a:pt x="133" y="338"/>
                  </a:lnTo>
                  <a:lnTo>
                    <a:pt x="141" y="376"/>
                  </a:lnTo>
                  <a:lnTo>
                    <a:pt x="150" y="432"/>
                  </a:lnTo>
                  <a:lnTo>
                    <a:pt x="193" y="485"/>
                  </a:lnTo>
                  <a:lnTo>
                    <a:pt x="424" y="469"/>
                  </a:lnTo>
                  <a:lnTo>
                    <a:pt x="410" y="394"/>
                  </a:lnTo>
                  <a:lnTo>
                    <a:pt x="419" y="317"/>
                  </a:lnTo>
                  <a:lnTo>
                    <a:pt x="433" y="282"/>
                  </a:lnTo>
                  <a:lnTo>
                    <a:pt x="432" y="251"/>
                  </a:lnTo>
                  <a:lnTo>
                    <a:pt x="459" y="181"/>
                  </a:lnTo>
                  <a:lnTo>
                    <a:pt x="465" y="163"/>
                  </a:lnTo>
                  <a:lnTo>
                    <a:pt x="456" y="159"/>
                  </a:lnTo>
                  <a:lnTo>
                    <a:pt x="444" y="174"/>
                  </a:lnTo>
                  <a:lnTo>
                    <a:pt x="436" y="210"/>
                  </a:lnTo>
                  <a:lnTo>
                    <a:pt x="415" y="214"/>
                  </a:lnTo>
                  <a:lnTo>
                    <a:pt x="407" y="234"/>
                  </a:lnTo>
                  <a:lnTo>
                    <a:pt x="387" y="249"/>
                  </a:lnTo>
                  <a:lnTo>
                    <a:pt x="389" y="226"/>
                  </a:lnTo>
                  <a:lnTo>
                    <a:pt x="402" y="201"/>
                  </a:lnTo>
                  <a:lnTo>
                    <a:pt x="414" y="193"/>
                  </a:lnTo>
                  <a:lnTo>
                    <a:pt x="416" y="185"/>
                  </a:lnTo>
                  <a:lnTo>
                    <a:pt x="391" y="117"/>
                  </a:lnTo>
                  <a:lnTo>
                    <a:pt x="374" y="112"/>
                  </a:lnTo>
                  <a:lnTo>
                    <a:pt x="367" y="96"/>
                  </a:lnTo>
                  <a:lnTo>
                    <a:pt x="324" y="91"/>
                  </a:lnTo>
                  <a:lnTo>
                    <a:pt x="226" y="66"/>
                  </a:lnTo>
                  <a:lnTo>
                    <a:pt x="188" y="39"/>
                  </a:lnTo>
                  <a:lnTo>
                    <a:pt x="166" y="29"/>
                  </a:lnTo>
                  <a:lnTo>
                    <a:pt x="153" y="39"/>
                  </a:lnTo>
                  <a:lnTo>
                    <a:pt x="148" y="36"/>
                  </a:lnTo>
                  <a:lnTo>
                    <a:pt x="156" y="29"/>
                  </a:lnTo>
                  <a:lnTo>
                    <a:pt x="156" y="17"/>
                  </a:lnTo>
                  <a:lnTo>
                    <a:pt x="160" y="13"/>
                  </a:lnTo>
                  <a:lnTo>
                    <a:pt x="160" y="4"/>
                  </a:lnTo>
                  <a:lnTo>
                    <a:pt x="154" y="0"/>
                  </a:lnTo>
                  <a:lnTo>
                    <a:pt x="99" y="23"/>
                  </a:lnTo>
                  <a:lnTo>
                    <a:pt x="80" y="31"/>
                  </a:lnTo>
                  <a:lnTo>
                    <a:pt x="72" y="32"/>
                  </a:lnTo>
                  <a:lnTo>
                    <a:pt x="57" y="25"/>
                  </a:lnTo>
                  <a:lnTo>
                    <a:pt x="56" y="31"/>
                  </a:lnTo>
                  <a:lnTo>
                    <a:pt x="54" y="24"/>
                  </a:lnTo>
                  <a:lnTo>
                    <a:pt x="43" y="35"/>
                  </a:lnTo>
                  <a:lnTo>
                    <a:pt x="45" y="90"/>
                  </a:lnTo>
                  <a:lnTo>
                    <a:pt x="0" y="147"/>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8" name="Freeform 43"/>
            <p:cNvSpPr>
              <a:spLocks/>
            </p:cNvSpPr>
            <p:nvPr/>
          </p:nvSpPr>
          <p:spPr bwMode="auto">
            <a:xfrm>
              <a:off x="4709" y="4070"/>
              <a:ext cx="33" cy="56"/>
            </a:xfrm>
            <a:custGeom>
              <a:avLst/>
              <a:gdLst>
                <a:gd name="T0" fmla="*/ 0 w 22"/>
                <a:gd name="T1" fmla="*/ 731 h 43"/>
                <a:gd name="T2" fmla="*/ 354 w 22"/>
                <a:gd name="T3" fmla="*/ 473 h 43"/>
                <a:gd name="T4" fmla="*/ 718 w 22"/>
                <a:gd name="T5" fmla="*/ 0 h 43"/>
                <a:gd name="T6" fmla="*/ 518 w 22"/>
                <a:gd name="T7" fmla="*/ 210 h 43"/>
                <a:gd name="T8" fmla="*/ 0 w 22"/>
                <a:gd name="T9" fmla="*/ 731 h 43"/>
                <a:gd name="T10" fmla="*/ 0 60000 65536"/>
                <a:gd name="T11" fmla="*/ 0 60000 65536"/>
                <a:gd name="T12" fmla="*/ 0 60000 65536"/>
                <a:gd name="T13" fmla="*/ 0 60000 65536"/>
                <a:gd name="T14" fmla="*/ 0 60000 65536"/>
                <a:gd name="T15" fmla="*/ 0 w 22"/>
                <a:gd name="T16" fmla="*/ 0 h 43"/>
                <a:gd name="T17" fmla="*/ 22 w 22"/>
                <a:gd name="T18" fmla="*/ 43 h 43"/>
              </a:gdLst>
              <a:ahLst/>
              <a:cxnLst>
                <a:cxn ang="T10">
                  <a:pos x="T0" y="T1"/>
                </a:cxn>
                <a:cxn ang="T11">
                  <a:pos x="T2" y="T3"/>
                </a:cxn>
                <a:cxn ang="T12">
                  <a:pos x="T4" y="T5"/>
                </a:cxn>
                <a:cxn ang="T13">
                  <a:pos x="T6" y="T7"/>
                </a:cxn>
                <a:cxn ang="T14">
                  <a:pos x="T8" y="T9"/>
                </a:cxn>
              </a:cxnLst>
              <a:rect l="T15" t="T16" r="T17" b="T18"/>
              <a:pathLst>
                <a:path w="22" h="43">
                  <a:moveTo>
                    <a:pt x="0" y="42"/>
                  </a:moveTo>
                  <a:lnTo>
                    <a:pt x="10" y="27"/>
                  </a:lnTo>
                  <a:lnTo>
                    <a:pt x="21" y="0"/>
                  </a:lnTo>
                  <a:lnTo>
                    <a:pt x="15" y="12"/>
                  </a:lnTo>
                  <a:lnTo>
                    <a:pt x="0" y="42"/>
                  </a:lnTo>
                </a:path>
              </a:pathLst>
            </a:custGeom>
            <a:solidFill>
              <a:srgbClr val="B2B2B2"/>
            </a:solidFill>
            <a:ln w="6350" cap="rnd">
              <a:solidFill>
                <a:srgbClr val="777777"/>
              </a:solidFill>
              <a:round/>
              <a:headEnd type="none" w="sm" len="sm"/>
              <a:tailEnd type="none" w="sm" len="sm"/>
            </a:ln>
          </p:spPr>
          <p:txBody>
            <a:bodyPr/>
            <a:lstStyle/>
            <a:p>
              <a:endParaRPr lang="en-US"/>
            </a:p>
          </p:txBody>
        </p:sp>
        <p:sp>
          <p:nvSpPr>
            <p:cNvPr id="9259" name="Rectangle 44"/>
            <p:cNvSpPr>
              <a:spLocks noChangeArrowheads="1"/>
            </p:cNvSpPr>
            <p:nvPr/>
          </p:nvSpPr>
          <p:spPr bwMode="auto">
            <a:xfrm>
              <a:off x="3917" y="2268"/>
              <a:ext cx="895" cy="314"/>
            </a:xfrm>
            <a:prstGeom prst="rect">
              <a:avLst/>
            </a:prstGeom>
            <a:noFill/>
            <a:ln w="9525">
              <a:noFill/>
              <a:miter lim="800000"/>
              <a:headEnd/>
              <a:tailEnd/>
            </a:ln>
          </p:spPr>
          <p:txBody>
            <a:bodyPr wrap="none" anchor="ctr"/>
            <a:lstStyle/>
            <a:p>
              <a:endParaRPr lang="en-US" sz="1400">
                <a:latin typeface="Verdana" pitchFamily="34" charset="0"/>
                <a:ea typeface="ＭＳ Ｐゴシック" pitchFamily="34" charset="-128"/>
              </a:endParaRPr>
            </a:p>
          </p:txBody>
        </p:sp>
        <p:sp>
          <p:nvSpPr>
            <p:cNvPr id="9260" name="Freeform 45"/>
            <p:cNvSpPr>
              <a:spLocks/>
            </p:cNvSpPr>
            <p:nvPr/>
          </p:nvSpPr>
          <p:spPr bwMode="auto">
            <a:xfrm>
              <a:off x="5035" y="1523"/>
              <a:ext cx="34" cy="301"/>
            </a:xfrm>
            <a:custGeom>
              <a:avLst/>
              <a:gdLst>
                <a:gd name="T0" fmla="*/ 232 w 23"/>
                <a:gd name="T1" fmla="*/ 0 h 236"/>
                <a:gd name="T2" fmla="*/ 0 w 23"/>
                <a:gd name="T3" fmla="*/ 1738 h 236"/>
                <a:gd name="T4" fmla="*/ 668 w 23"/>
                <a:gd name="T5" fmla="*/ 2805 h 236"/>
                <a:gd name="T6" fmla="*/ 535 w 23"/>
                <a:gd name="T7" fmla="*/ 3586 h 236"/>
                <a:gd name="T8" fmla="*/ 0 60000 65536"/>
                <a:gd name="T9" fmla="*/ 0 60000 65536"/>
                <a:gd name="T10" fmla="*/ 0 60000 65536"/>
                <a:gd name="T11" fmla="*/ 0 60000 65536"/>
                <a:gd name="T12" fmla="*/ 0 w 23"/>
                <a:gd name="T13" fmla="*/ 0 h 236"/>
                <a:gd name="T14" fmla="*/ 23 w 23"/>
                <a:gd name="T15" fmla="*/ 236 h 236"/>
              </a:gdLst>
              <a:ahLst/>
              <a:cxnLst>
                <a:cxn ang="T8">
                  <a:pos x="T0" y="T1"/>
                </a:cxn>
                <a:cxn ang="T9">
                  <a:pos x="T2" y="T3"/>
                </a:cxn>
                <a:cxn ang="T10">
                  <a:pos x="T4" y="T5"/>
                </a:cxn>
                <a:cxn ang="T11">
                  <a:pos x="T6" y="T7"/>
                </a:cxn>
              </a:cxnLst>
              <a:rect l="T12" t="T13" r="T14" b="T15"/>
              <a:pathLst>
                <a:path w="23" h="236">
                  <a:moveTo>
                    <a:pt x="8" y="0"/>
                  </a:moveTo>
                  <a:lnTo>
                    <a:pt x="0" y="114"/>
                  </a:lnTo>
                  <a:lnTo>
                    <a:pt x="22" y="184"/>
                  </a:lnTo>
                  <a:lnTo>
                    <a:pt x="18" y="235"/>
                  </a:lnTo>
                </a:path>
              </a:pathLst>
            </a:custGeom>
            <a:noFill/>
            <a:ln w="19050">
              <a:solidFill>
                <a:srgbClr val="0033CC"/>
              </a:solidFill>
              <a:round/>
              <a:headEnd type="none" w="sm" len="sm"/>
              <a:tailEnd type="none" w="sm" len="sm"/>
            </a:ln>
          </p:spPr>
          <p:txBody>
            <a:bodyPr/>
            <a:lstStyle/>
            <a:p>
              <a:endParaRPr lang="en-US"/>
            </a:p>
          </p:txBody>
        </p:sp>
        <p:sp>
          <p:nvSpPr>
            <p:cNvPr id="9261" name="Freeform 46"/>
            <p:cNvSpPr>
              <a:spLocks/>
            </p:cNvSpPr>
            <p:nvPr/>
          </p:nvSpPr>
          <p:spPr bwMode="auto">
            <a:xfrm>
              <a:off x="4372" y="3429"/>
              <a:ext cx="103" cy="323"/>
            </a:xfrm>
            <a:custGeom>
              <a:avLst/>
              <a:gdLst>
                <a:gd name="T0" fmla="*/ 162 w 87"/>
                <a:gd name="T1" fmla="*/ 0 h 320"/>
                <a:gd name="T2" fmla="*/ 317 w 87"/>
                <a:gd name="T3" fmla="*/ 375 h 320"/>
                <a:gd name="T4" fmla="*/ 352 w 87"/>
                <a:gd name="T5" fmla="*/ 410 h 320"/>
                <a:gd name="T6" fmla="*/ 227 w 87"/>
                <a:gd name="T7" fmla="*/ 537 h 320"/>
                <a:gd name="T8" fmla="*/ 0 w 87"/>
                <a:gd name="T9" fmla="*/ 591 h 320"/>
                <a:gd name="T10" fmla="*/ 0 60000 65536"/>
                <a:gd name="T11" fmla="*/ 0 60000 65536"/>
                <a:gd name="T12" fmla="*/ 0 60000 65536"/>
                <a:gd name="T13" fmla="*/ 0 60000 65536"/>
                <a:gd name="T14" fmla="*/ 0 60000 65536"/>
                <a:gd name="T15" fmla="*/ 0 w 87"/>
                <a:gd name="T16" fmla="*/ 0 h 320"/>
                <a:gd name="T17" fmla="*/ 87 w 87"/>
                <a:gd name="T18" fmla="*/ 320 h 320"/>
              </a:gdLst>
              <a:ahLst/>
              <a:cxnLst>
                <a:cxn ang="T10">
                  <a:pos x="T0" y="T1"/>
                </a:cxn>
                <a:cxn ang="T11">
                  <a:pos x="T2" y="T3"/>
                </a:cxn>
                <a:cxn ang="T12">
                  <a:pos x="T4" y="T5"/>
                </a:cxn>
                <a:cxn ang="T13">
                  <a:pos x="T6" y="T7"/>
                </a:cxn>
                <a:cxn ang="T14">
                  <a:pos x="T8" y="T9"/>
                </a:cxn>
              </a:cxnLst>
              <a:rect l="T15" t="T16" r="T17" b="T18"/>
              <a:pathLst>
                <a:path w="87" h="320">
                  <a:moveTo>
                    <a:pt x="40" y="0"/>
                  </a:moveTo>
                  <a:cubicBezTo>
                    <a:pt x="42" y="115"/>
                    <a:pt x="29" y="131"/>
                    <a:pt x="78" y="204"/>
                  </a:cubicBezTo>
                  <a:cubicBezTo>
                    <a:pt x="79" y="210"/>
                    <a:pt x="86" y="214"/>
                    <a:pt x="86" y="220"/>
                  </a:cubicBezTo>
                  <a:cubicBezTo>
                    <a:pt x="87" y="237"/>
                    <a:pt x="67" y="274"/>
                    <a:pt x="56" y="290"/>
                  </a:cubicBezTo>
                  <a:cubicBezTo>
                    <a:pt x="51" y="314"/>
                    <a:pt x="23" y="320"/>
                    <a:pt x="0" y="320"/>
                  </a:cubicBezTo>
                </a:path>
              </a:pathLst>
            </a:custGeom>
            <a:noFill/>
            <a:ln w="19050">
              <a:solidFill>
                <a:srgbClr val="0033CC"/>
              </a:solidFill>
              <a:round/>
              <a:headEnd type="none" w="sm" len="sm"/>
              <a:tailEnd type="none" w="sm" len="sm"/>
            </a:ln>
          </p:spPr>
          <p:txBody>
            <a:bodyPr wrap="none" anchor="ctr"/>
            <a:lstStyle/>
            <a:p>
              <a:endParaRPr lang="en-US"/>
            </a:p>
          </p:txBody>
        </p:sp>
        <p:sp>
          <p:nvSpPr>
            <p:cNvPr id="9262" name="Freeform 47"/>
            <p:cNvSpPr>
              <a:spLocks/>
            </p:cNvSpPr>
            <p:nvPr/>
          </p:nvSpPr>
          <p:spPr bwMode="auto">
            <a:xfrm>
              <a:off x="4441" y="3723"/>
              <a:ext cx="139" cy="123"/>
            </a:xfrm>
            <a:custGeom>
              <a:avLst/>
              <a:gdLst>
                <a:gd name="T0" fmla="*/ 0 w 118"/>
                <a:gd name="T1" fmla="*/ 0 h 122"/>
                <a:gd name="T2" fmla="*/ 54 w 118"/>
                <a:gd name="T3" fmla="*/ 28 h 122"/>
                <a:gd name="T4" fmla="*/ 192 w 118"/>
                <a:gd name="T5" fmla="*/ 81 h 122"/>
                <a:gd name="T6" fmla="*/ 294 w 118"/>
                <a:gd name="T7" fmla="*/ 119 h 122"/>
                <a:gd name="T8" fmla="*/ 338 w 118"/>
                <a:gd name="T9" fmla="*/ 131 h 122"/>
                <a:gd name="T10" fmla="*/ 411 w 118"/>
                <a:gd name="T11" fmla="*/ 180 h 122"/>
                <a:gd name="T12" fmla="*/ 462 w 118"/>
                <a:gd name="T13" fmla="*/ 200 h 122"/>
                <a:gd name="T14" fmla="*/ 462 w 118"/>
                <a:gd name="T15" fmla="*/ 227 h 122"/>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122"/>
                <a:gd name="T26" fmla="*/ 118 w 11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122">
                  <a:moveTo>
                    <a:pt x="0" y="0"/>
                  </a:moveTo>
                  <a:cubicBezTo>
                    <a:pt x="3" y="8"/>
                    <a:pt x="5" y="13"/>
                    <a:pt x="14" y="16"/>
                  </a:cubicBezTo>
                  <a:cubicBezTo>
                    <a:pt x="19" y="32"/>
                    <a:pt x="33" y="38"/>
                    <a:pt x="48" y="42"/>
                  </a:cubicBezTo>
                  <a:cubicBezTo>
                    <a:pt x="55" y="53"/>
                    <a:pt x="62" y="57"/>
                    <a:pt x="74" y="64"/>
                  </a:cubicBezTo>
                  <a:cubicBezTo>
                    <a:pt x="77" y="66"/>
                    <a:pt x="84" y="70"/>
                    <a:pt x="84" y="70"/>
                  </a:cubicBezTo>
                  <a:cubicBezTo>
                    <a:pt x="91" y="79"/>
                    <a:pt x="94" y="90"/>
                    <a:pt x="102" y="98"/>
                  </a:cubicBezTo>
                  <a:cubicBezTo>
                    <a:pt x="106" y="102"/>
                    <a:pt x="114" y="101"/>
                    <a:pt x="116" y="106"/>
                  </a:cubicBezTo>
                  <a:cubicBezTo>
                    <a:pt x="118" y="111"/>
                    <a:pt x="116" y="117"/>
                    <a:pt x="116" y="122"/>
                  </a:cubicBezTo>
                </a:path>
              </a:pathLst>
            </a:custGeom>
            <a:noFill/>
            <a:ln w="19050">
              <a:solidFill>
                <a:srgbClr val="0033CC"/>
              </a:solidFill>
              <a:round/>
              <a:headEnd type="none" w="sm" len="sm"/>
              <a:tailEnd type="none" w="sm" len="sm"/>
            </a:ln>
          </p:spPr>
          <p:txBody>
            <a:bodyPr wrap="none" anchor="ctr"/>
            <a:lstStyle/>
            <a:p>
              <a:endParaRPr lang="en-US"/>
            </a:p>
          </p:txBody>
        </p:sp>
        <p:sp>
          <p:nvSpPr>
            <p:cNvPr id="9263" name="Freeform 48"/>
            <p:cNvSpPr>
              <a:spLocks/>
            </p:cNvSpPr>
            <p:nvPr/>
          </p:nvSpPr>
          <p:spPr bwMode="auto">
            <a:xfrm>
              <a:off x="4573" y="3837"/>
              <a:ext cx="152" cy="16"/>
            </a:xfrm>
            <a:custGeom>
              <a:avLst/>
              <a:gdLst>
                <a:gd name="T0" fmla="*/ 0 w 128"/>
                <a:gd name="T1" fmla="*/ 27 h 15"/>
                <a:gd name="T2" fmla="*/ 101 w 128"/>
                <a:gd name="T3" fmla="*/ 22 h 15"/>
                <a:gd name="T4" fmla="*/ 108 w 128"/>
                <a:gd name="T5" fmla="*/ 2 h 15"/>
                <a:gd name="T6" fmla="*/ 242 w 128"/>
                <a:gd name="T7" fmla="*/ 22 h 15"/>
                <a:gd name="T8" fmla="*/ 438 w 128"/>
                <a:gd name="T9" fmla="*/ 13 h 15"/>
                <a:gd name="T10" fmla="*/ 468 w 128"/>
                <a:gd name="T11" fmla="*/ 2 h 15"/>
                <a:gd name="T12" fmla="*/ 483 w 128"/>
                <a:gd name="T13" fmla="*/ 39 h 15"/>
                <a:gd name="T14" fmla="*/ 0 60000 65536"/>
                <a:gd name="T15" fmla="*/ 0 60000 65536"/>
                <a:gd name="T16" fmla="*/ 0 60000 65536"/>
                <a:gd name="T17" fmla="*/ 0 60000 65536"/>
                <a:gd name="T18" fmla="*/ 0 60000 65536"/>
                <a:gd name="T19" fmla="*/ 0 60000 65536"/>
                <a:gd name="T20" fmla="*/ 0 60000 65536"/>
                <a:gd name="T21" fmla="*/ 0 w 128"/>
                <a:gd name="T22" fmla="*/ 0 h 15"/>
                <a:gd name="T23" fmla="*/ 128 w 128"/>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15">
                  <a:moveTo>
                    <a:pt x="0" y="10"/>
                  </a:moveTo>
                  <a:cubicBezTo>
                    <a:pt x="8" y="9"/>
                    <a:pt x="16" y="10"/>
                    <a:pt x="24" y="8"/>
                  </a:cubicBezTo>
                  <a:cubicBezTo>
                    <a:pt x="26" y="7"/>
                    <a:pt x="24" y="2"/>
                    <a:pt x="26" y="2"/>
                  </a:cubicBezTo>
                  <a:cubicBezTo>
                    <a:pt x="37" y="0"/>
                    <a:pt x="47" y="7"/>
                    <a:pt x="58" y="8"/>
                  </a:cubicBezTo>
                  <a:cubicBezTo>
                    <a:pt x="78" y="15"/>
                    <a:pt x="77" y="11"/>
                    <a:pt x="104" y="4"/>
                  </a:cubicBezTo>
                  <a:cubicBezTo>
                    <a:pt x="107" y="3"/>
                    <a:pt x="112" y="2"/>
                    <a:pt x="112" y="2"/>
                  </a:cubicBezTo>
                  <a:cubicBezTo>
                    <a:pt x="126" y="7"/>
                    <a:pt x="128" y="7"/>
                    <a:pt x="114" y="14"/>
                  </a:cubicBezTo>
                </a:path>
              </a:pathLst>
            </a:custGeom>
            <a:noFill/>
            <a:ln w="19050">
              <a:solidFill>
                <a:srgbClr val="0033CC"/>
              </a:solidFill>
              <a:round/>
              <a:headEnd type="none" w="sm" len="sm"/>
              <a:tailEnd type="none" w="sm" len="sm"/>
            </a:ln>
          </p:spPr>
          <p:txBody>
            <a:bodyPr wrap="none" anchor="ctr"/>
            <a:lstStyle/>
            <a:p>
              <a:endParaRPr lang="en-US"/>
            </a:p>
          </p:txBody>
        </p:sp>
        <p:sp>
          <p:nvSpPr>
            <p:cNvPr id="9264" name="Freeform 49"/>
            <p:cNvSpPr>
              <a:spLocks/>
            </p:cNvSpPr>
            <p:nvPr/>
          </p:nvSpPr>
          <p:spPr bwMode="auto">
            <a:xfrm>
              <a:off x="4697" y="3848"/>
              <a:ext cx="19" cy="196"/>
            </a:xfrm>
            <a:custGeom>
              <a:avLst/>
              <a:gdLst>
                <a:gd name="T0" fmla="*/ 75 w 16"/>
                <a:gd name="T1" fmla="*/ 0 h 194"/>
                <a:gd name="T2" fmla="*/ 65 w 16"/>
                <a:gd name="T3" fmla="*/ 292 h 194"/>
                <a:gd name="T4" fmla="*/ 46 w 16"/>
                <a:gd name="T5" fmla="*/ 303 h 194"/>
                <a:gd name="T6" fmla="*/ 0 w 16"/>
                <a:gd name="T7" fmla="*/ 365 h 194"/>
                <a:gd name="T8" fmla="*/ 0 60000 65536"/>
                <a:gd name="T9" fmla="*/ 0 60000 65536"/>
                <a:gd name="T10" fmla="*/ 0 60000 65536"/>
                <a:gd name="T11" fmla="*/ 0 60000 65536"/>
                <a:gd name="T12" fmla="*/ 0 w 16"/>
                <a:gd name="T13" fmla="*/ 0 h 194"/>
                <a:gd name="T14" fmla="*/ 16 w 16"/>
                <a:gd name="T15" fmla="*/ 194 h 194"/>
              </a:gdLst>
              <a:ahLst/>
              <a:cxnLst>
                <a:cxn ang="T8">
                  <a:pos x="T0" y="T1"/>
                </a:cxn>
                <a:cxn ang="T9">
                  <a:pos x="T2" y="T3"/>
                </a:cxn>
                <a:cxn ang="T10">
                  <a:pos x="T4" y="T5"/>
                </a:cxn>
                <a:cxn ang="T11">
                  <a:pos x="T6" y="T7"/>
                </a:cxn>
              </a:cxnLst>
              <a:rect l="T12" t="T13" r="T14" b="T15"/>
              <a:pathLst>
                <a:path w="16" h="194">
                  <a:moveTo>
                    <a:pt x="16" y="0"/>
                  </a:moveTo>
                  <a:cubicBezTo>
                    <a:pt x="15" y="52"/>
                    <a:pt x="16" y="104"/>
                    <a:pt x="14" y="156"/>
                  </a:cubicBezTo>
                  <a:cubicBezTo>
                    <a:pt x="14" y="158"/>
                    <a:pt x="11" y="160"/>
                    <a:pt x="10" y="162"/>
                  </a:cubicBezTo>
                  <a:cubicBezTo>
                    <a:pt x="5" y="172"/>
                    <a:pt x="8" y="186"/>
                    <a:pt x="0" y="194"/>
                  </a:cubicBezTo>
                </a:path>
              </a:pathLst>
            </a:custGeom>
            <a:noFill/>
            <a:ln w="19050">
              <a:solidFill>
                <a:srgbClr val="0033CC"/>
              </a:solidFill>
              <a:round/>
              <a:headEnd type="none" w="sm" len="sm"/>
              <a:tailEnd type="none" w="sm" len="sm"/>
            </a:ln>
          </p:spPr>
          <p:txBody>
            <a:bodyPr wrap="none" anchor="ctr"/>
            <a:lstStyle/>
            <a:p>
              <a:endParaRPr lang="en-US"/>
            </a:p>
          </p:txBody>
        </p:sp>
        <p:sp>
          <p:nvSpPr>
            <p:cNvPr id="9265" name="Oval 50"/>
            <p:cNvSpPr>
              <a:spLocks noChangeArrowheads="1"/>
            </p:cNvSpPr>
            <p:nvPr/>
          </p:nvSpPr>
          <p:spPr bwMode="auto">
            <a:xfrm>
              <a:off x="4699" y="3973"/>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266" name="Oval 51"/>
            <p:cNvSpPr>
              <a:spLocks noChangeArrowheads="1"/>
            </p:cNvSpPr>
            <p:nvPr/>
          </p:nvSpPr>
          <p:spPr bwMode="auto">
            <a:xfrm>
              <a:off x="4691" y="3828"/>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267" name="Oval 52"/>
            <p:cNvSpPr>
              <a:spLocks noChangeArrowheads="1"/>
            </p:cNvSpPr>
            <p:nvPr/>
          </p:nvSpPr>
          <p:spPr bwMode="auto">
            <a:xfrm>
              <a:off x="4349" y="3730"/>
              <a:ext cx="48" cy="41"/>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268" name="Oval 53"/>
            <p:cNvSpPr>
              <a:spLocks noChangeArrowheads="1"/>
            </p:cNvSpPr>
            <p:nvPr/>
          </p:nvSpPr>
          <p:spPr bwMode="auto">
            <a:xfrm>
              <a:off x="4441" y="3653"/>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269" name="Freeform 54"/>
            <p:cNvSpPr>
              <a:spLocks/>
            </p:cNvSpPr>
            <p:nvPr/>
          </p:nvSpPr>
          <p:spPr bwMode="auto">
            <a:xfrm>
              <a:off x="4272" y="3279"/>
              <a:ext cx="142" cy="130"/>
            </a:xfrm>
            <a:custGeom>
              <a:avLst/>
              <a:gdLst>
                <a:gd name="T0" fmla="*/ 489 w 120"/>
                <a:gd name="T1" fmla="*/ 249 h 128"/>
                <a:gd name="T2" fmla="*/ 368 w 120"/>
                <a:gd name="T3" fmla="*/ 159 h 128"/>
                <a:gd name="T4" fmla="*/ 0 w 120"/>
                <a:gd name="T5" fmla="*/ 0 h 128"/>
                <a:gd name="T6" fmla="*/ 0 60000 65536"/>
                <a:gd name="T7" fmla="*/ 0 60000 65536"/>
                <a:gd name="T8" fmla="*/ 0 60000 65536"/>
                <a:gd name="T9" fmla="*/ 0 w 120"/>
                <a:gd name="T10" fmla="*/ 0 h 128"/>
                <a:gd name="T11" fmla="*/ 120 w 120"/>
                <a:gd name="T12" fmla="*/ 128 h 128"/>
              </a:gdLst>
              <a:ahLst/>
              <a:cxnLst>
                <a:cxn ang="T6">
                  <a:pos x="T0" y="T1"/>
                </a:cxn>
                <a:cxn ang="T7">
                  <a:pos x="T2" y="T3"/>
                </a:cxn>
                <a:cxn ang="T8">
                  <a:pos x="T4" y="T5"/>
                </a:cxn>
              </a:cxnLst>
              <a:rect l="T9" t="T10" r="T11" b="T12"/>
              <a:pathLst>
                <a:path w="120" h="128">
                  <a:moveTo>
                    <a:pt x="120" y="128"/>
                  </a:moveTo>
                  <a:cubicBezTo>
                    <a:pt x="110" y="113"/>
                    <a:pt x="106" y="93"/>
                    <a:pt x="90" y="84"/>
                  </a:cubicBezTo>
                  <a:cubicBezTo>
                    <a:pt x="64" y="51"/>
                    <a:pt x="39" y="20"/>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270" name="Freeform 55"/>
            <p:cNvSpPr>
              <a:spLocks/>
            </p:cNvSpPr>
            <p:nvPr/>
          </p:nvSpPr>
          <p:spPr bwMode="auto">
            <a:xfrm>
              <a:off x="4265" y="3221"/>
              <a:ext cx="130" cy="58"/>
            </a:xfrm>
            <a:custGeom>
              <a:avLst/>
              <a:gdLst>
                <a:gd name="T0" fmla="*/ 453 w 110"/>
                <a:gd name="T1" fmla="*/ 0 h 58"/>
                <a:gd name="T2" fmla="*/ 398 w 110"/>
                <a:gd name="T3" fmla="*/ 14 h 58"/>
                <a:gd name="T4" fmla="*/ 352 w 110"/>
                <a:gd name="T5" fmla="*/ 21 h 58"/>
                <a:gd name="T6" fmla="*/ 33 w 110"/>
                <a:gd name="T7" fmla="*/ 89 h 58"/>
                <a:gd name="T8" fmla="*/ 0 w 110"/>
                <a:gd name="T9" fmla="*/ 103 h 58"/>
                <a:gd name="T10" fmla="*/ 0 60000 65536"/>
                <a:gd name="T11" fmla="*/ 0 60000 65536"/>
                <a:gd name="T12" fmla="*/ 0 60000 65536"/>
                <a:gd name="T13" fmla="*/ 0 60000 65536"/>
                <a:gd name="T14" fmla="*/ 0 60000 65536"/>
                <a:gd name="T15" fmla="*/ 0 w 110"/>
                <a:gd name="T16" fmla="*/ 0 h 58"/>
                <a:gd name="T17" fmla="*/ 110 w 110"/>
                <a:gd name="T18" fmla="*/ 58 h 58"/>
              </a:gdLst>
              <a:ahLst/>
              <a:cxnLst>
                <a:cxn ang="T10">
                  <a:pos x="T0" y="T1"/>
                </a:cxn>
                <a:cxn ang="T11">
                  <a:pos x="T2" y="T3"/>
                </a:cxn>
                <a:cxn ang="T12">
                  <a:pos x="T4" y="T5"/>
                </a:cxn>
                <a:cxn ang="T13">
                  <a:pos x="T6" y="T7"/>
                </a:cxn>
                <a:cxn ang="T14">
                  <a:pos x="T8" y="T9"/>
                </a:cxn>
              </a:cxnLst>
              <a:rect l="T15" t="T16" r="T17" b="T18"/>
              <a:pathLst>
                <a:path w="110" h="58">
                  <a:moveTo>
                    <a:pt x="110" y="0"/>
                  </a:moveTo>
                  <a:cubicBezTo>
                    <a:pt x="106" y="3"/>
                    <a:pt x="103" y="6"/>
                    <a:pt x="98" y="8"/>
                  </a:cubicBezTo>
                  <a:cubicBezTo>
                    <a:pt x="94" y="9"/>
                    <a:pt x="86" y="12"/>
                    <a:pt x="86" y="12"/>
                  </a:cubicBezTo>
                  <a:cubicBezTo>
                    <a:pt x="64" y="29"/>
                    <a:pt x="34" y="41"/>
                    <a:pt x="8" y="50"/>
                  </a:cubicBezTo>
                  <a:cubicBezTo>
                    <a:pt x="5" y="53"/>
                    <a:pt x="3" y="55"/>
                    <a:pt x="0" y="58"/>
                  </a:cubicBezTo>
                </a:path>
              </a:pathLst>
            </a:custGeom>
            <a:noFill/>
            <a:ln w="19050">
              <a:solidFill>
                <a:srgbClr val="0033CC"/>
              </a:solidFill>
              <a:round/>
              <a:headEnd type="none" w="sm" len="sm"/>
              <a:tailEnd type="none" w="sm" len="sm"/>
            </a:ln>
          </p:spPr>
          <p:txBody>
            <a:bodyPr wrap="none" anchor="ctr"/>
            <a:lstStyle/>
            <a:p>
              <a:endParaRPr lang="en-US"/>
            </a:p>
          </p:txBody>
        </p:sp>
        <p:grpSp>
          <p:nvGrpSpPr>
            <p:cNvPr id="3" name="Group 56"/>
            <p:cNvGrpSpPr>
              <a:grpSpLocks/>
            </p:cNvGrpSpPr>
            <p:nvPr/>
          </p:nvGrpSpPr>
          <p:grpSpPr bwMode="auto">
            <a:xfrm>
              <a:off x="3936" y="2952"/>
              <a:ext cx="325" cy="333"/>
              <a:chOff x="3991" y="2830"/>
              <a:chExt cx="274" cy="330"/>
            </a:xfrm>
          </p:grpSpPr>
          <p:sp>
            <p:nvSpPr>
              <p:cNvPr id="9475" name="Freeform 57"/>
              <p:cNvSpPr>
                <a:spLocks/>
              </p:cNvSpPr>
              <p:nvPr/>
            </p:nvSpPr>
            <p:spPr bwMode="auto">
              <a:xfrm>
                <a:off x="4002" y="3044"/>
                <a:ext cx="263" cy="116"/>
              </a:xfrm>
              <a:custGeom>
                <a:avLst/>
                <a:gdLst>
                  <a:gd name="T0" fmla="*/ 262 w 263"/>
                  <a:gd name="T1" fmla="*/ 116 h 116"/>
                  <a:gd name="T2" fmla="*/ 260 w 263"/>
                  <a:gd name="T3" fmla="*/ 74 h 116"/>
                  <a:gd name="T4" fmla="*/ 208 w 263"/>
                  <a:gd name="T5" fmla="*/ 44 h 116"/>
                  <a:gd name="T6" fmla="*/ 96 w 263"/>
                  <a:gd name="T7" fmla="*/ 42 h 116"/>
                  <a:gd name="T8" fmla="*/ 72 w 263"/>
                  <a:gd name="T9" fmla="*/ 36 h 116"/>
                  <a:gd name="T10" fmla="*/ 40 w 263"/>
                  <a:gd name="T11" fmla="*/ 24 h 116"/>
                  <a:gd name="T12" fmla="*/ 24 w 263"/>
                  <a:gd name="T13" fmla="*/ 20 h 116"/>
                  <a:gd name="T14" fmla="*/ 12 w 263"/>
                  <a:gd name="T15" fmla="*/ 8 h 116"/>
                  <a:gd name="T16" fmla="*/ 0 w 263"/>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16"/>
                  <a:gd name="T29" fmla="*/ 263 w 263"/>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16">
                    <a:moveTo>
                      <a:pt x="262" y="116"/>
                    </a:moveTo>
                    <a:cubicBezTo>
                      <a:pt x="261" y="102"/>
                      <a:pt x="263" y="88"/>
                      <a:pt x="260" y="74"/>
                    </a:cubicBezTo>
                    <a:cubicBezTo>
                      <a:pt x="257" y="58"/>
                      <a:pt x="222" y="44"/>
                      <a:pt x="208" y="44"/>
                    </a:cubicBezTo>
                    <a:cubicBezTo>
                      <a:pt x="171" y="43"/>
                      <a:pt x="133" y="43"/>
                      <a:pt x="96" y="42"/>
                    </a:cubicBezTo>
                    <a:cubicBezTo>
                      <a:pt x="88" y="40"/>
                      <a:pt x="80" y="38"/>
                      <a:pt x="72" y="36"/>
                    </a:cubicBezTo>
                    <a:cubicBezTo>
                      <a:pt x="62" y="30"/>
                      <a:pt x="51" y="27"/>
                      <a:pt x="40" y="24"/>
                    </a:cubicBezTo>
                    <a:cubicBezTo>
                      <a:pt x="35" y="23"/>
                      <a:pt x="24" y="20"/>
                      <a:pt x="24" y="20"/>
                    </a:cubicBezTo>
                    <a:cubicBezTo>
                      <a:pt x="19" y="12"/>
                      <a:pt x="21" y="15"/>
                      <a:pt x="12" y="8"/>
                    </a:cubicBezTo>
                    <a:cubicBezTo>
                      <a:pt x="8" y="5"/>
                      <a:pt x="0" y="0"/>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476" name="Freeform 58"/>
              <p:cNvSpPr>
                <a:spLocks/>
              </p:cNvSpPr>
              <p:nvPr/>
            </p:nvSpPr>
            <p:spPr bwMode="auto">
              <a:xfrm>
                <a:off x="3991" y="2830"/>
                <a:ext cx="55" cy="222"/>
              </a:xfrm>
              <a:custGeom>
                <a:avLst/>
                <a:gdLst>
                  <a:gd name="T0" fmla="*/ 17 w 55"/>
                  <a:gd name="T1" fmla="*/ 222 h 222"/>
                  <a:gd name="T2" fmla="*/ 33 w 55"/>
                  <a:gd name="T3" fmla="*/ 166 h 222"/>
                  <a:gd name="T4" fmla="*/ 25 w 55"/>
                  <a:gd name="T5" fmla="*/ 12 h 222"/>
                  <a:gd name="T6" fmla="*/ 19 w 55"/>
                  <a:gd name="T7" fmla="*/ 0 h 222"/>
                  <a:gd name="T8" fmla="*/ 0 60000 65536"/>
                  <a:gd name="T9" fmla="*/ 0 60000 65536"/>
                  <a:gd name="T10" fmla="*/ 0 60000 65536"/>
                  <a:gd name="T11" fmla="*/ 0 60000 65536"/>
                  <a:gd name="T12" fmla="*/ 0 w 55"/>
                  <a:gd name="T13" fmla="*/ 0 h 222"/>
                  <a:gd name="T14" fmla="*/ 55 w 55"/>
                  <a:gd name="T15" fmla="*/ 222 h 222"/>
                </a:gdLst>
                <a:ahLst/>
                <a:cxnLst>
                  <a:cxn ang="T8">
                    <a:pos x="T0" y="T1"/>
                  </a:cxn>
                  <a:cxn ang="T9">
                    <a:pos x="T2" y="T3"/>
                  </a:cxn>
                  <a:cxn ang="T10">
                    <a:pos x="T4" y="T5"/>
                  </a:cxn>
                  <a:cxn ang="T11">
                    <a:pos x="T6" y="T7"/>
                  </a:cxn>
                </a:cxnLst>
                <a:rect l="T12" t="T13" r="T14" b="T15"/>
                <a:pathLst>
                  <a:path w="55" h="222">
                    <a:moveTo>
                      <a:pt x="17" y="222"/>
                    </a:moveTo>
                    <a:cubicBezTo>
                      <a:pt x="0" y="200"/>
                      <a:pt x="4" y="171"/>
                      <a:pt x="33" y="166"/>
                    </a:cubicBezTo>
                    <a:cubicBezTo>
                      <a:pt x="34" y="128"/>
                      <a:pt x="55" y="42"/>
                      <a:pt x="25" y="12"/>
                    </a:cubicBezTo>
                    <a:cubicBezTo>
                      <a:pt x="24" y="8"/>
                      <a:pt x="19" y="0"/>
                      <a:pt x="19" y="0"/>
                    </a:cubicBezTo>
                  </a:path>
                </a:pathLst>
              </a:custGeom>
              <a:noFill/>
              <a:ln w="19050">
                <a:solidFill>
                  <a:srgbClr val="0033CC"/>
                </a:solidFill>
                <a:round/>
                <a:headEnd type="none" w="sm" len="sm"/>
                <a:tailEnd type="none" w="sm" len="sm"/>
              </a:ln>
            </p:spPr>
            <p:txBody>
              <a:bodyPr wrap="none" anchor="ctr"/>
              <a:lstStyle/>
              <a:p>
                <a:endParaRPr lang="en-US"/>
              </a:p>
            </p:txBody>
          </p:sp>
        </p:grpSp>
        <p:sp>
          <p:nvSpPr>
            <p:cNvPr id="9272" name="Freeform 59"/>
            <p:cNvSpPr>
              <a:spLocks/>
            </p:cNvSpPr>
            <p:nvPr/>
          </p:nvSpPr>
          <p:spPr bwMode="auto">
            <a:xfrm>
              <a:off x="3639" y="3385"/>
              <a:ext cx="810" cy="43"/>
            </a:xfrm>
            <a:custGeom>
              <a:avLst/>
              <a:gdLst>
                <a:gd name="T0" fmla="*/ 21 w 682"/>
                <a:gd name="T1" fmla="*/ 86 h 42"/>
                <a:gd name="T2" fmla="*/ 181 w 682"/>
                <a:gd name="T3" fmla="*/ 78 h 42"/>
                <a:gd name="T4" fmla="*/ 318 w 682"/>
                <a:gd name="T5" fmla="*/ 45 h 42"/>
                <a:gd name="T6" fmla="*/ 2195 w 682"/>
                <a:gd name="T7" fmla="*/ 60 h 42"/>
                <a:gd name="T8" fmla="*/ 2735 w 682"/>
                <a:gd name="T9" fmla="*/ 72 h 42"/>
                <a:gd name="T10" fmla="*/ 0 60000 65536"/>
                <a:gd name="T11" fmla="*/ 0 60000 65536"/>
                <a:gd name="T12" fmla="*/ 0 60000 65536"/>
                <a:gd name="T13" fmla="*/ 0 60000 65536"/>
                <a:gd name="T14" fmla="*/ 0 60000 65536"/>
                <a:gd name="T15" fmla="*/ 0 w 682"/>
                <a:gd name="T16" fmla="*/ 0 h 42"/>
                <a:gd name="T17" fmla="*/ 682 w 682"/>
                <a:gd name="T18" fmla="*/ 42 h 42"/>
              </a:gdLst>
              <a:ahLst/>
              <a:cxnLst>
                <a:cxn ang="T10">
                  <a:pos x="T0" y="T1"/>
                </a:cxn>
                <a:cxn ang="T11">
                  <a:pos x="T2" y="T3"/>
                </a:cxn>
                <a:cxn ang="T12">
                  <a:pos x="T4" y="T5"/>
                </a:cxn>
                <a:cxn ang="T13">
                  <a:pos x="T6" y="T7"/>
                </a:cxn>
                <a:cxn ang="T14">
                  <a:pos x="T8" y="T9"/>
                </a:cxn>
              </a:cxnLst>
              <a:rect l="T15" t="T16" r="T17" b="T18"/>
              <a:pathLst>
                <a:path w="682" h="42">
                  <a:moveTo>
                    <a:pt x="5" y="41"/>
                  </a:moveTo>
                  <a:cubicBezTo>
                    <a:pt x="26" y="36"/>
                    <a:pt x="0" y="42"/>
                    <a:pt x="43" y="37"/>
                  </a:cubicBezTo>
                  <a:cubicBezTo>
                    <a:pt x="53" y="36"/>
                    <a:pt x="64" y="25"/>
                    <a:pt x="75" y="21"/>
                  </a:cubicBezTo>
                  <a:cubicBezTo>
                    <a:pt x="224" y="23"/>
                    <a:pt x="372" y="27"/>
                    <a:pt x="521" y="29"/>
                  </a:cubicBezTo>
                  <a:cubicBezTo>
                    <a:pt x="652" y="30"/>
                    <a:pt x="682" y="0"/>
                    <a:pt x="649" y="33"/>
                  </a:cubicBezTo>
                </a:path>
              </a:pathLst>
            </a:custGeom>
            <a:noFill/>
            <a:ln w="19050">
              <a:solidFill>
                <a:srgbClr val="0033CC"/>
              </a:solidFill>
              <a:round/>
              <a:headEnd type="none" w="sm" len="sm"/>
              <a:tailEnd type="none" w="sm" len="sm"/>
            </a:ln>
          </p:spPr>
          <p:txBody>
            <a:bodyPr wrap="none" anchor="ctr"/>
            <a:lstStyle/>
            <a:p>
              <a:endParaRPr lang="en-US"/>
            </a:p>
          </p:txBody>
        </p:sp>
        <p:sp>
          <p:nvSpPr>
            <p:cNvPr id="9273" name="Freeform 60"/>
            <p:cNvSpPr>
              <a:spLocks/>
            </p:cNvSpPr>
            <p:nvPr/>
          </p:nvSpPr>
          <p:spPr bwMode="auto">
            <a:xfrm>
              <a:off x="3626" y="3216"/>
              <a:ext cx="69" cy="217"/>
            </a:xfrm>
            <a:custGeom>
              <a:avLst/>
              <a:gdLst>
                <a:gd name="T0" fmla="*/ 0 w 58"/>
                <a:gd name="T1" fmla="*/ 407 h 214"/>
                <a:gd name="T2" fmla="*/ 43 w 58"/>
                <a:gd name="T3" fmla="*/ 217 h 214"/>
                <a:gd name="T4" fmla="*/ 188 w 58"/>
                <a:gd name="T5" fmla="*/ 0 h 214"/>
                <a:gd name="T6" fmla="*/ 240 w 58"/>
                <a:gd name="T7" fmla="*/ 10 h 214"/>
                <a:gd name="T8" fmla="*/ 202 w 58"/>
                <a:gd name="T9" fmla="*/ 32 h 214"/>
                <a:gd name="T10" fmla="*/ 0 60000 65536"/>
                <a:gd name="T11" fmla="*/ 0 60000 65536"/>
                <a:gd name="T12" fmla="*/ 0 60000 65536"/>
                <a:gd name="T13" fmla="*/ 0 60000 65536"/>
                <a:gd name="T14" fmla="*/ 0 60000 65536"/>
                <a:gd name="T15" fmla="*/ 0 w 58"/>
                <a:gd name="T16" fmla="*/ 0 h 214"/>
                <a:gd name="T17" fmla="*/ 58 w 58"/>
                <a:gd name="T18" fmla="*/ 214 h 214"/>
              </a:gdLst>
              <a:ahLst/>
              <a:cxnLst>
                <a:cxn ang="T10">
                  <a:pos x="T0" y="T1"/>
                </a:cxn>
                <a:cxn ang="T11">
                  <a:pos x="T2" y="T3"/>
                </a:cxn>
                <a:cxn ang="T12">
                  <a:pos x="T4" y="T5"/>
                </a:cxn>
                <a:cxn ang="T13">
                  <a:pos x="T6" y="T7"/>
                </a:cxn>
                <a:cxn ang="T14">
                  <a:pos x="T8" y="T9"/>
                </a:cxn>
              </a:cxnLst>
              <a:rect l="T15" t="T16" r="T17" b="T18"/>
              <a:pathLst>
                <a:path w="58" h="214">
                  <a:moveTo>
                    <a:pt x="0" y="214"/>
                  </a:moveTo>
                  <a:cubicBezTo>
                    <a:pt x="1" y="173"/>
                    <a:pt x="5" y="150"/>
                    <a:pt x="10" y="114"/>
                  </a:cubicBezTo>
                  <a:cubicBezTo>
                    <a:pt x="12" y="70"/>
                    <a:pt x="6" y="29"/>
                    <a:pt x="44" y="0"/>
                  </a:cubicBezTo>
                  <a:cubicBezTo>
                    <a:pt x="48" y="2"/>
                    <a:pt x="54" y="2"/>
                    <a:pt x="56" y="6"/>
                  </a:cubicBezTo>
                  <a:cubicBezTo>
                    <a:pt x="58" y="10"/>
                    <a:pt x="48" y="18"/>
                    <a:pt x="48" y="18"/>
                  </a:cubicBezTo>
                </a:path>
              </a:pathLst>
            </a:custGeom>
            <a:noFill/>
            <a:ln w="19050">
              <a:solidFill>
                <a:srgbClr val="0033CC"/>
              </a:solidFill>
              <a:round/>
              <a:headEnd type="none" w="sm" len="sm"/>
              <a:tailEnd type="none" w="sm" len="sm"/>
            </a:ln>
          </p:spPr>
          <p:txBody>
            <a:bodyPr wrap="none" anchor="ctr"/>
            <a:lstStyle/>
            <a:p>
              <a:endParaRPr lang="en-US"/>
            </a:p>
          </p:txBody>
        </p:sp>
        <p:sp>
          <p:nvSpPr>
            <p:cNvPr id="9274" name="Freeform 61"/>
            <p:cNvSpPr>
              <a:spLocks/>
            </p:cNvSpPr>
            <p:nvPr/>
          </p:nvSpPr>
          <p:spPr bwMode="auto">
            <a:xfrm>
              <a:off x="3621" y="3037"/>
              <a:ext cx="66" cy="187"/>
            </a:xfrm>
            <a:custGeom>
              <a:avLst/>
              <a:gdLst>
                <a:gd name="T0" fmla="*/ 205 w 56"/>
                <a:gd name="T1" fmla="*/ 336 h 186"/>
                <a:gd name="T2" fmla="*/ 199 w 56"/>
                <a:gd name="T3" fmla="*/ 228 h 186"/>
                <a:gd name="T4" fmla="*/ 117 w 56"/>
                <a:gd name="T5" fmla="*/ 224 h 186"/>
                <a:gd name="T6" fmla="*/ 61 w 56"/>
                <a:gd name="T7" fmla="*/ 170 h 186"/>
                <a:gd name="T8" fmla="*/ 0 w 56"/>
                <a:gd name="T9" fmla="*/ 62 h 186"/>
                <a:gd name="T10" fmla="*/ 75 w 56"/>
                <a:gd name="T11" fmla="*/ 0 h 186"/>
                <a:gd name="T12" fmla="*/ 0 60000 65536"/>
                <a:gd name="T13" fmla="*/ 0 60000 65536"/>
                <a:gd name="T14" fmla="*/ 0 60000 65536"/>
                <a:gd name="T15" fmla="*/ 0 60000 65536"/>
                <a:gd name="T16" fmla="*/ 0 60000 65536"/>
                <a:gd name="T17" fmla="*/ 0 60000 65536"/>
                <a:gd name="T18" fmla="*/ 0 w 56"/>
                <a:gd name="T19" fmla="*/ 0 h 186"/>
                <a:gd name="T20" fmla="*/ 56 w 5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56" h="186">
                  <a:moveTo>
                    <a:pt x="50" y="186"/>
                  </a:moveTo>
                  <a:cubicBezTo>
                    <a:pt x="51" y="171"/>
                    <a:pt x="56" y="141"/>
                    <a:pt x="48" y="128"/>
                  </a:cubicBezTo>
                  <a:cubicBezTo>
                    <a:pt x="45" y="122"/>
                    <a:pt x="28" y="124"/>
                    <a:pt x="28" y="124"/>
                  </a:cubicBezTo>
                  <a:cubicBezTo>
                    <a:pt x="19" y="115"/>
                    <a:pt x="16" y="106"/>
                    <a:pt x="14" y="94"/>
                  </a:cubicBezTo>
                  <a:cubicBezTo>
                    <a:pt x="12" y="75"/>
                    <a:pt x="11" y="52"/>
                    <a:pt x="0" y="36"/>
                  </a:cubicBezTo>
                  <a:cubicBezTo>
                    <a:pt x="3" y="17"/>
                    <a:pt x="18" y="15"/>
                    <a:pt x="18"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275" name="Freeform 62"/>
            <p:cNvSpPr>
              <a:spLocks/>
            </p:cNvSpPr>
            <p:nvPr/>
          </p:nvSpPr>
          <p:spPr bwMode="auto">
            <a:xfrm>
              <a:off x="3227" y="3365"/>
              <a:ext cx="392" cy="194"/>
            </a:xfrm>
            <a:custGeom>
              <a:avLst/>
              <a:gdLst>
                <a:gd name="T0" fmla="*/ 0 w 330"/>
                <a:gd name="T1" fmla="*/ 370 h 191"/>
                <a:gd name="T2" fmla="*/ 34 w 330"/>
                <a:gd name="T3" fmla="*/ 313 h 191"/>
                <a:gd name="T4" fmla="*/ 444 w 330"/>
                <a:gd name="T5" fmla="*/ 224 h 191"/>
                <a:gd name="T6" fmla="*/ 606 w 330"/>
                <a:gd name="T7" fmla="*/ 206 h 191"/>
                <a:gd name="T8" fmla="*/ 659 w 330"/>
                <a:gd name="T9" fmla="*/ 183 h 191"/>
                <a:gd name="T10" fmla="*/ 880 w 330"/>
                <a:gd name="T11" fmla="*/ 193 h 191"/>
                <a:gd name="T12" fmla="*/ 956 w 330"/>
                <a:gd name="T13" fmla="*/ 148 h 191"/>
                <a:gd name="T14" fmla="*/ 1028 w 330"/>
                <a:gd name="T15" fmla="*/ 85 h 191"/>
                <a:gd name="T16" fmla="*/ 1221 w 330"/>
                <a:gd name="T17" fmla="*/ 39 h 191"/>
                <a:gd name="T18" fmla="*/ 1382 w 330"/>
                <a:gd name="T19" fmla="*/ 16 h 191"/>
                <a:gd name="T20" fmla="*/ 1389 w 330"/>
                <a:gd name="T21" fmla="*/ 27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191"/>
                <a:gd name="T35" fmla="*/ 330 w 330"/>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191">
                  <a:moveTo>
                    <a:pt x="0" y="191"/>
                  </a:moveTo>
                  <a:cubicBezTo>
                    <a:pt x="3" y="181"/>
                    <a:pt x="1" y="169"/>
                    <a:pt x="8" y="161"/>
                  </a:cubicBezTo>
                  <a:cubicBezTo>
                    <a:pt x="31" y="133"/>
                    <a:pt x="72" y="119"/>
                    <a:pt x="106" y="117"/>
                  </a:cubicBezTo>
                  <a:cubicBezTo>
                    <a:pt x="119" y="115"/>
                    <a:pt x="131" y="110"/>
                    <a:pt x="144" y="107"/>
                  </a:cubicBezTo>
                  <a:cubicBezTo>
                    <a:pt x="150" y="98"/>
                    <a:pt x="147" y="96"/>
                    <a:pt x="158" y="93"/>
                  </a:cubicBezTo>
                  <a:cubicBezTo>
                    <a:pt x="169" y="109"/>
                    <a:pt x="193" y="100"/>
                    <a:pt x="210" y="99"/>
                  </a:cubicBezTo>
                  <a:cubicBezTo>
                    <a:pt x="220" y="96"/>
                    <a:pt x="218" y="84"/>
                    <a:pt x="228" y="77"/>
                  </a:cubicBezTo>
                  <a:cubicBezTo>
                    <a:pt x="230" y="67"/>
                    <a:pt x="236" y="51"/>
                    <a:pt x="244" y="45"/>
                  </a:cubicBezTo>
                  <a:cubicBezTo>
                    <a:pt x="253" y="32"/>
                    <a:pt x="276" y="26"/>
                    <a:pt x="290" y="19"/>
                  </a:cubicBezTo>
                  <a:cubicBezTo>
                    <a:pt x="297" y="0"/>
                    <a:pt x="307" y="7"/>
                    <a:pt x="328" y="9"/>
                  </a:cubicBezTo>
                  <a:cubicBezTo>
                    <a:pt x="329" y="11"/>
                    <a:pt x="330" y="15"/>
                    <a:pt x="330" y="15"/>
                  </a:cubicBezTo>
                </a:path>
              </a:pathLst>
            </a:custGeom>
            <a:noFill/>
            <a:ln w="19050">
              <a:solidFill>
                <a:srgbClr val="0033CC"/>
              </a:solidFill>
              <a:round/>
              <a:headEnd type="none" w="sm" len="sm"/>
              <a:tailEnd type="none" w="sm" len="sm"/>
            </a:ln>
          </p:spPr>
          <p:txBody>
            <a:bodyPr wrap="none" anchor="ctr"/>
            <a:lstStyle/>
            <a:p>
              <a:endParaRPr lang="en-US"/>
            </a:p>
          </p:txBody>
        </p:sp>
        <p:sp>
          <p:nvSpPr>
            <p:cNvPr id="9276" name="Freeform 63"/>
            <p:cNvSpPr>
              <a:spLocks/>
            </p:cNvSpPr>
            <p:nvPr/>
          </p:nvSpPr>
          <p:spPr bwMode="auto">
            <a:xfrm>
              <a:off x="3693" y="2954"/>
              <a:ext cx="268" cy="268"/>
            </a:xfrm>
            <a:custGeom>
              <a:avLst/>
              <a:gdLst>
                <a:gd name="T0" fmla="*/ 0 w 226"/>
                <a:gd name="T1" fmla="*/ 492 h 266"/>
                <a:gd name="T2" fmla="*/ 210 w 226"/>
                <a:gd name="T3" fmla="*/ 463 h 266"/>
                <a:gd name="T4" fmla="*/ 277 w 226"/>
                <a:gd name="T5" fmla="*/ 455 h 266"/>
                <a:gd name="T6" fmla="*/ 307 w 226"/>
                <a:gd name="T7" fmla="*/ 448 h 266"/>
                <a:gd name="T8" fmla="*/ 356 w 226"/>
                <a:gd name="T9" fmla="*/ 441 h 266"/>
                <a:gd name="T10" fmla="*/ 509 w 226"/>
                <a:gd name="T11" fmla="*/ 444 h 266"/>
                <a:gd name="T12" fmla="*/ 560 w 226"/>
                <a:gd name="T13" fmla="*/ 407 h 266"/>
                <a:gd name="T14" fmla="*/ 773 w 226"/>
                <a:gd name="T15" fmla="*/ 289 h 266"/>
                <a:gd name="T16" fmla="*/ 790 w 226"/>
                <a:gd name="T17" fmla="*/ 262 h 266"/>
                <a:gd name="T18" fmla="*/ 802 w 226"/>
                <a:gd name="T19" fmla="*/ 249 h 266"/>
                <a:gd name="T20" fmla="*/ 904 w 226"/>
                <a:gd name="T21" fmla="*/ 97 h 266"/>
                <a:gd name="T22" fmla="*/ 944 w 226"/>
                <a:gd name="T23" fmla="*/ 53 h 266"/>
                <a:gd name="T24" fmla="*/ 933 w 226"/>
                <a:gd name="T25" fmla="*/ 0 h 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266"/>
                <a:gd name="T41" fmla="*/ 226 w 226"/>
                <a:gd name="T42" fmla="*/ 266 h 2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266">
                  <a:moveTo>
                    <a:pt x="0" y="266"/>
                  </a:moveTo>
                  <a:cubicBezTo>
                    <a:pt x="18" y="264"/>
                    <a:pt x="33" y="257"/>
                    <a:pt x="50" y="252"/>
                  </a:cubicBezTo>
                  <a:cubicBezTo>
                    <a:pt x="55" y="250"/>
                    <a:pt x="61" y="250"/>
                    <a:pt x="66" y="248"/>
                  </a:cubicBezTo>
                  <a:cubicBezTo>
                    <a:pt x="69" y="247"/>
                    <a:pt x="71" y="245"/>
                    <a:pt x="74" y="244"/>
                  </a:cubicBezTo>
                  <a:cubicBezTo>
                    <a:pt x="78" y="242"/>
                    <a:pt x="86" y="240"/>
                    <a:pt x="86" y="240"/>
                  </a:cubicBezTo>
                  <a:cubicBezTo>
                    <a:pt x="100" y="242"/>
                    <a:pt x="108" y="244"/>
                    <a:pt x="122" y="242"/>
                  </a:cubicBezTo>
                  <a:cubicBezTo>
                    <a:pt x="127" y="235"/>
                    <a:pt x="131" y="230"/>
                    <a:pt x="134" y="222"/>
                  </a:cubicBezTo>
                  <a:cubicBezTo>
                    <a:pt x="138" y="182"/>
                    <a:pt x="166" y="185"/>
                    <a:pt x="186" y="158"/>
                  </a:cubicBezTo>
                  <a:cubicBezTo>
                    <a:pt x="187" y="153"/>
                    <a:pt x="189" y="147"/>
                    <a:pt x="190" y="142"/>
                  </a:cubicBezTo>
                  <a:cubicBezTo>
                    <a:pt x="191" y="139"/>
                    <a:pt x="192" y="134"/>
                    <a:pt x="192" y="134"/>
                  </a:cubicBezTo>
                  <a:cubicBezTo>
                    <a:pt x="185" y="106"/>
                    <a:pt x="199" y="75"/>
                    <a:pt x="216" y="52"/>
                  </a:cubicBezTo>
                  <a:cubicBezTo>
                    <a:pt x="219" y="44"/>
                    <a:pt x="226" y="30"/>
                    <a:pt x="226" y="30"/>
                  </a:cubicBezTo>
                  <a:cubicBezTo>
                    <a:pt x="224" y="3"/>
                    <a:pt x="224" y="13"/>
                    <a:pt x="224"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277" name="Freeform 64"/>
            <p:cNvSpPr>
              <a:spLocks/>
            </p:cNvSpPr>
            <p:nvPr/>
          </p:nvSpPr>
          <p:spPr bwMode="auto">
            <a:xfrm>
              <a:off x="3667" y="3230"/>
              <a:ext cx="593" cy="140"/>
            </a:xfrm>
            <a:custGeom>
              <a:avLst/>
              <a:gdLst>
                <a:gd name="T0" fmla="*/ 2114 w 499"/>
                <a:gd name="T1" fmla="*/ 121 h 138"/>
                <a:gd name="T2" fmla="*/ 2055 w 499"/>
                <a:gd name="T3" fmla="*/ 155 h 138"/>
                <a:gd name="T4" fmla="*/ 1844 w 499"/>
                <a:gd name="T5" fmla="*/ 242 h 138"/>
                <a:gd name="T6" fmla="*/ 1684 w 499"/>
                <a:gd name="T7" fmla="*/ 270 h 138"/>
                <a:gd name="T8" fmla="*/ 1355 w 499"/>
                <a:gd name="T9" fmla="*/ 266 h 138"/>
                <a:gd name="T10" fmla="*/ 1249 w 499"/>
                <a:gd name="T11" fmla="*/ 252 h 138"/>
                <a:gd name="T12" fmla="*/ 1182 w 499"/>
                <a:gd name="T13" fmla="*/ 224 h 138"/>
                <a:gd name="T14" fmla="*/ 1141 w 499"/>
                <a:gd name="T15" fmla="*/ 207 h 138"/>
                <a:gd name="T16" fmla="*/ 997 w 499"/>
                <a:gd name="T17" fmla="*/ 192 h 138"/>
                <a:gd name="T18" fmla="*/ 756 w 499"/>
                <a:gd name="T19" fmla="*/ 203 h 138"/>
                <a:gd name="T20" fmla="*/ 531 w 499"/>
                <a:gd name="T21" fmla="*/ 195 h 138"/>
                <a:gd name="T22" fmla="*/ 351 w 499"/>
                <a:gd name="T23" fmla="*/ 136 h 138"/>
                <a:gd name="T24" fmla="*/ 81 w 499"/>
                <a:gd name="T25" fmla="*/ 134 h 138"/>
                <a:gd name="T26" fmla="*/ 21 w 499"/>
                <a:gd name="T27" fmla="*/ 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9"/>
                <a:gd name="T43" fmla="*/ 0 h 138"/>
                <a:gd name="T44" fmla="*/ 499 w 49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9" h="138">
                  <a:moveTo>
                    <a:pt x="499" y="62"/>
                  </a:moveTo>
                  <a:cubicBezTo>
                    <a:pt x="496" y="70"/>
                    <a:pt x="492" y="75"/>
                    <a:pt x="485" y="80"/>
                  </a:cubicBezTo>
                  <a:cubicBezTo>
                    <a:pt x="476" y="106"/>
                    <a:pt x="461" y="119"/>
                    <a:pt x="435" y="126"/>
                  </a:cubicBezTo>
                  <a:cubicBezTo>
                    <a:pt x="423" y="135"/>
                    <a:pt x="411" y="136"/>
                    <a:pt x="397" y="138"/>
                  </a:cubicBezTo>
                  <a:cubicBezTo>
                    <a:pt x="371" y="137"/>
                    <a:pt x="345" y="138"/>
                    <a:pt x="319" y="136"/>
                  </a:cubicBezTo>
                  <a:cubicBezTo>
                    <a:pt x="311" y="135"/>
                    <a:pt x="295" y="130"/>
                    <a:pt x="295" y="130"/>
                  </a:cubicBezTo>
                  <a:cubicBezTo>
                    <a:pt x="288" y="126"/>
                    <a:pt x="286" y="120"/>
                    <a:pt x="279" y="116"/>
                  </a:cubicBezTo>
                  <a:cubicBezTo>
                    <a:pt x="266" y="118"/>
                    <a:pt x="261" y="118"/>
                    <a:pt x="269" y="106"/>
                  </a:cubicBezTo>
                  <a:cubicBezTo>
                    <a:pt x="258" y="102"/>
                    <a:pt x="246" y="101"/>
                    <a:pt x="235" y="98"/>
                  </a:cubicBezTo>
                  <a:cubicBezTo>
                    <a:pt x="217" y="103"/>
                    <a:pt x="179" y="104"/>
                    <a:pt x="179" y="104"/>
                  </a:cubicBezTo>
                  <a:cubicBezTo>
                    <a:pt x="161" y="103"/>
                    <a:pt x="142" y="106"/>
                    <a:pt x="125" y="100"/>
                  </a:cubicBezTo>
                  <a:cubicBezTo>
                    <a:pt x="110" y="94"/>
                    <a:pt x="98" y="71"/>
                    <a:pt x="83" y="70"/>
                  </a:cubicBezTo>
                  <a:cubicBezTo>
                    <a:pt x="62" y="68"/>
                    <a:pt x="40" y="69"/>
                    <a:pt x="19" y="68"/>
                  </a:cubicBezTo>
                  <a:cubicBezTo>
                    <a:pt x="0" y="54"/>
                    <a:pt x="5" y="20"/>
                    <a:pt x="5"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278" name="Freeform 65"/>
            <p:cNvSpPr>
              <a:spLocks/>
            </p:cNvSpPr>
            <p:nvPr/>
          </p:nvSpPr>
          <p:spPr bwMode="auto">
            <a:xfrm>
              <a:off x="3932" y="3334"/>
              <a:ext cx="78" cy="83"/>
            </a:xfrm>
            <a:custGeom>
              <a:avLst/>
              <a:gdLst>
                <a:gd name="T0" fmla="*/ 0 w 66"/>
                <a:gd name="T1" fmla="*/ 0 h 82"/>
                <a:gd name="T2" fmla="*/ 74 w 66"/>
                <a:gd name="T3" fmla="*/ 39 h 82"/>
                <a:gd name="T4" fmla="*/ 267 w 66"/>
                <a:gd name="T5" fmla="*/ 157 h 82"/>
                <a:gd name="T6" fmla="*/ 0 60000 65536"/>
                <a:gd name="T7" fmla="*/ 0 60000 65536"/>
                <a:gd name="T8" fmla="*/ 0 60000 65536"/>
                <a:gd name="T9" fmla="*/ 0 w 66"/>
                <a:gd name="T10" fmla="*/ 0 h 82"/>
                <a:gd name="T11" fmla="*/ 66 w 66"/>
                <a:gd name="T12" fmla="*/ 82 h 82"/>
              </a:gdLst>
              <a:ahLst/>
              <a:cxnLst>
                <a:cxn ang="T6">
                  <a:pos x="T0" y="T1"/>
                </a:cxn>
                <a:cxn ang="T7">
                  <a:pos x="T2" y="T3"/>
                </a:cxn>
                <a:cxn ang="T8">
                  <a:pos x="T4" y="T5"/>
                </a:cxn>
              </a:cxnLst>
              <a:rect l="T9" t="T10" r="T11" b="T12"/>
              <a:pathLst>
                <a:path w="66" h="82">
                  <a:moveTo>
                    <a:pt x="0" y="0"/>
                  </a:moveTo>
                  <a:cubicBezTo>
                    <a:pt x="14" y="18"/>
                    <a:pt x="7" y="11"/>
                    <a:pt x="18" y="22"/>
                  </a:cubicBezTo>
                  <a:cubicBezTo>
                    <a:pt x="25" y="44"/>
                    <a:pt x="45" y="71"/>
                    <a:pt x="66" y="82"/>
                  </a:cubicBezTo>
                </a:path>
              </a:pathLst>
            </a:custGeom>
            <a:noFill/>
            <a:ln w="19050">
              <a:solidFill>
                <a:srgbClr val="0033CC"/>
              </a:solidFill>
              <a:round/>
              <a:headEnd type="none" w="sm" len="sm"/>
              <a:tailEnd type="none" w="sm" len="sm"/>
            </a:ln>
          </p:spPr>
          <p:txBody>
            <a:bodyPr wrap="none" anchor="ctr"/>
            <a:lstStyle/>
            <a:p>
              <a:endParaRPr lang="en-US"/>
            </a:p>
          </p:txBody>
        </p:sp>
        <p:sp>
          <p:nvSpPr>
            <p:cNvPr id="9279" name="Freeform 66"/>
            <p:cNvSpPr>
              <a:spLocks/>
            </p:cNvSpPr>
            <p:nvPr/>
          </p:nvSpPr>
          <p:spPr bwMode="auto">
            <a:xfrm>
              <a:off x="3421" y="3201"/>
              <a:ext cx="257" cy="23"/>
            </a:xfrm>
            <a:custGeom>
              <a:avLst/>
              <a:gdLst>
                <a:gd name="T0" fmla="*/ 922 w 216"/>
                <a:gd name="T1" fmla="*/ 24 h 24"/>
                <a:gd name="T2" fmla="*/ 507 w 216"/>
                <a:gd name="T3" fmla="*/ 15 h 24"/>
                <a:gd name="T4" fmla="*/ 453 w 216"/>
                <a:gd name="T5" fmla="*/ 2 h 24"/>
                <a:gd name="T6" fmla="*/ 231 w 216"/>
                <a:gd name="T7" fmla="*/ 12 h 24"/>
                <a:gd name="T8" fmla="*/ 162 w 216"/>
                <a:gd name="T9" fmla="*/ 21 h 24"/>
                <a:gd name="T10" fmla="*/ 158 w 216"/>
                <a:gd name="T11" fmla="*/ 30 h 24"/>
                <a:gd name="T12" fmla="*/ 0 w 216"/>
                <a:gd name="T13" fmla="*/ 30 h 24"/>
                <a:gd name="T14" fmla="*/ 0 60000 65536"/>
                <a:gd name="T15" fmla="*/ 0 60000 65536"/>
                <a:gd name="T16" fmla="*/ 0 60000 65536"/>
                <a:gd name="T17" fmla="*/ 0 60000 65536"/>
                <a:gd name="T18" fmla="*/ 0 60000 65536"/>
                <a:gd name="T19" fmla="*/ 0 60000 65536"/>
                <a:gd name="T20" fmla="*/ 0 60000 65536"/>
                <a:gd name="T21" fmla="*/ 0 w 216"/>
                <a:gd name="T22" fmla="*/ 0 h 24"/>
                <a:gd name="T23" fmla="*/ 216 w 2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24">
                  <a:moveTo>
                    <a:pt x="216" y="18"/>
                  </a:moveTo>
                  <a:cubicBezTo>
                    <a:pt x="179" y="12"/>
                    <a:pt x="171" y="13"/>
                    <a:pt x="118" y="12"/>
                  </a:cubicBezTo>
                  <a:cubicBezTo>
                    <a:pt x="114" y="9"/>
                    <a:pt x="111" y="3"/>
                    <a:pt x="106" y="2"/>
                  </a:cubicBezTo>
                  <a:cubicBezTo>
                    <a:pt x="93" y="0"/>
                    <a:pt x="66" y="7"/>
                    <a:pt x="54" y="8"/>
                  </a:cubicBezTo>
                  <a:cubicBezTo>
                    <a:pt x="45" y="10"/>
                    <a:pt x="43" y="8"/>
                    <a:pt x="38" y="16"/>
                  </a:cubicBezTo>
                  <a:cubicBezTo>
                    <a:pt x="37" y="18"/>
                    <a:pt x="38" y="22"/>
                    <a:pt x="36" y="22"/>
                  </a:cubicBezTo>
                  <a:cubicBezTo>
                    <a:pt x="24" y="24"/>
                    <a:pt x="12" y="22"/>
                    <a:pt x="0" y="22"/>
                  </a:cubicBezTo>
                </a:path>
              </a:pathLst>
            </a:custGeom>
            <a:noFill/>
            <a:ln w="19050">
              <a:solidFill>
                <a:srgbClr val="0033CC"/>
              </a:solidFill>
              <a:round/>
              <a:headEnd type="none" w="sm" len="sm"/>
              <a:tailEnd type="none" w="sm" len="sm"/>
            </a:ln>
          </p:spPr>
          <p:txBody>
            <a:bodyPr wrap="none" anchor="ctr"/>
            <a:lstStyle/>
            <a:p>
              <a:endParaRPr lang="en-US"/>
            </a:p>
          </p:txBody>
        </p:sp>
        <p:sp>
          <p:nvSpPr>
            <p:cNvPr id="9280" name="Oval 67"/>
            <p:cNvSpPr>
              <a:spLocks noChangeArrowheads="1"/>
            </p:cNvSpPr>
            <p:nvPr/>
          </p:nvSpPr>
          <p:spPr bwMode="auto">
            <a:xfrm>
              <a:off x="3658" y="3207"/>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281" name="Freeform 68"/>
            <p:cNvSpPr>
              <a:spLocks/>
            </p:cNvSpPr>
            <p:nvPr/>
          </p:nvSpPr>
          <p:spPr bwMode="auto">
            <a:xfrm>
              <a:off x="4351" y="3366"/>
              <a:ext cx="68" cy="380"/>
            </a:xfrm>
            <a:custGeom>
              <a:avLst/>
              <a:gdLst>
                <a:gd name="T0" fmla="*/ 88 w 57"/>
                <a:gd name="T1" fmla="*/ 0 h 376"/>
                <a:gd name="T2" fmla="*/ 8 w 57"/>
                <a:gd name="T3" fmla="*/ 191 h 376"/>
                <a:gd name="T4" fmla="*/ 142 w 57"/>
                <a:gd name="T5" fmla="*/ 620 h 376"/>
                <a:gd name="T6" fmla="*/ 248 w 57"/>
                <a:gd name="T7" fmla="*/ 702 h 376"/>
                <a:gd name="T8" fmla="*/ 0 60000 65536"/>
                <a:gd name="T9" fmla="*/ 0 60000 65536"/>
                <a:gd name="T10" fmla="*/ 0 60000 65536"/>
                <a:gd name="T11" fmla="*/ 0 60000 65536"/>
                <a:gd name="T12" fmla="*/ 0 w 57"/>
                <a:gd name="T13" fmla="*/ 0 h 376"/>
                <a:gd name="T14" fmla="*/ 57 w 57"/>
                <a:gd name="T15" fmla="*/ 376 h 376"/>
              </a:gdLst>
              <a:ahLst/>
              <a:cxnLst>
                <a:cxn ang="T8">
                  <a:pos x="T0" y="T1"/>
                </a:cxn>
                <a:cxn ang="T9">
                  <a:pos x="T2" y="T3"/>
                </a:cxn>
                <a:cxn ang="T10">
                  <a:pos x="T4" y="T5"/>
                </a:cxn>
                <a:cxn ang="T11">
                  <a:pos x="T6" y="T7"/>
                </a:cxn>
              </a:cxnLst>
              <a:rect l="T12" t="T13" r="T14" b="T15"/>
              <a:pathLst>
                <a:path w="57" h="376">
                  <a:moveTo>
                    <a:pt x="21" y="0"/>
                  </a:moveTo>
                  <a:cubicBezTo>
                    <a:pt x="16" y="33"/>
                    <a:pt x="11" y="69"/>
                    <a:pt x="3" y="102"/>
                  </a:cubicBezTo>
                  <a:cubicBezTo>
                    <a:pt x="4" y="169"/>
                    <a:pt x="0" y="266"/>
                    <a:pt x="33" y="332"/>
                  </a:cubicBezTo>
                  <a:cubicBezTo>
                    <a:pt x="36" y="349"/>
                    <a:pt x="45" y="364"/>
                    <a:pt x="57" y="376"/>
                  </a:cubicBezTo>
                </a:path>
              </a:pathLst>
            </a:custGeom>
            <a:noFill/>
            <a:ln w="19050">
              <a:solidFill>
                <a:srgbClr val="0033CC"/>
              </a:solidFill>
              <a:round/>
              <a:headEnd type="none" w="sm" len="sm"/>
              <a:tailEnd type="none" w="sm" len="sm"/>
            </a:ln>
          </p:spPr>
          <p:txBody>
            <a:bodyPr wrap="none" anchor="ctr"/>
            <a:lstStyle/>
            <a:p>
              <a:endParaRPr lang="en-US"/>
            </a:p>
          </p:txBody>
        </p:sp>
        <p:sp>
          <p:nvSpPr>
            <p:cNvPr id="9282" name="Oval 69"/>
            <p:cNvSpPr>
              <a:spLocks noChangeArrowheads="1"/>
            </p:cNvSpPr>
            <p:nvPr/>
          </p:nvSpPr>
          <p:spPr bwMode="auto">
            <a:xfrm>
              <a:off x="4235" y="3264"/>
              <a:ext cx="47" cy="41"/>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283" name="Freeform 70"/>
            <p:cNvSpPr>
              <a:spLocks/>
            </p:cNvSpPr>
            <p:nvPr/>
          </p:nvSpPr>
          <p:spPr bwMode="auto">
            <a:xfrm>
              <a:off x="3959" y="2761"/>
              <a:ext cx="436" cy="182"/>
            </a:xfrm>
            <a:custGeom>
              <a:avLst/>
              <a:gdLst>
                <a:gd name="T0" fmla="*/ 0 w 368"/>
                <a:gd name="T1" fmla="*/ 340 h 180"/>
                <a:gd name="T2" fmla="*/ 206 w 368"/>
                <a:gd name="T3" fmla="*/ 300 h 180"/>
                <a:gd name="T4" fmla="*/ 380 w 368"/>
                <a:gd name="T5" fmla="*/ 246 h 180"/>
                <a:gd name="T6" fmla="*/ 864 w 368"/>
                <a:gd name="T7" fmla="*/ 244 h 180"/>
                <a:gd name="T8" fmla="*/ 981 w 368"/>
                <a:gd name="T9" fmla="*/ 219 h 180"/>
                <a:gd name="T10" fmla="*/ 1026 w 368"/>
                <a:gd name="T11" fmla="*/ 202 h 180"/>
                <a:gd name="T12" fmla="*/ 1287 w 368"/>
                <a:gd name="T13" fmla="*/ 167 h 180"/>
                <a:gd name="T14" fmla="*/ 1404 w 368"/>
                <a:gd name="T15" fmla="*/ 146 h 180"/>
                <a:gd name="T16" fmla="*/ 1443 w 368"/>
                <a:gd name="T17" fmla="*/ 101 h 180"/>
                <a:gd name="T18" fmla="*/ 1512 w 368"/>
                <a:gd name="T19" fmla="*/ 39 h 180"/>
                <a:gd name="T20" fmla="*/ 1525 w 368"/>
                <a:gd name="T21" fmla="*/ 0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
                <a:gd name="T34" fmla="*/ 0 h 180"/>
                <a:gd name="T35" fmla="*/ 368 w 368"/>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 h="180">
                  <a:moveTo>
                    <a:pt x="0" y="180"/>
                  </a:moveTo>
                  <a:cubicBezTo>
                    <a:pt x="17" y="170"/>
                    <a:pt x="34" y="168"/>
                    <a:pt x="50" y="160"/>
                  </a:cubicBezTo>
                  <a:cubicBezTo>
                    <a:pt x="66" y="152"/>
                    <a:pt x="78" y="140"/>
                    <a:pt x="92" y="130"/>
                  </a:cubicBezTo>
                  <a:cubicBezTo>
                    <a:pt x="107" y="152"/>
                    <a:pt x="178" y="131"/>
                    <a:pt x="208" y="128"/>
                  </a:cubicBezTo>
                  <a:cubicBezTo>
                    <a:pt x="217" y="126"/>
                    <a:pt x="228" y="124"/>
                    <a:pt x="236" y="118"/>
                  </a:cubicBezTo>
                  <a:cubicBezTo>
                    <a:pt x="241" y="114"/>
                    <a:pt x="242" y="111"/>
                    <a:pt x="248" y="108"/>
                  </a:cubicBezTo>
                  <a:cubicBezTo>
                    <a:pt x="267" y="99"/>
                    <a:pt x="289" y="92"/>
                    <a:pt x="310" y="88"/>
                  </a:cubicBezTo>
                  <a:cubicBezTo>
                    <a:pt x="318" y="82"/>
                    <a:pt x="328" y="78"/>
                    <a:pt x="338" y="76"/>
                  </a:cubicBezTo>
                  <a:cubicBezTo>
                    <a:pt x="343" y="69"/>
                    <a:pt x="343" y="61"/>
                    <a:pt x="348" y="54"/>
                  </a:cubicBezTo>
                  <a:cubicBezTo>
                    <a:pt x="352" y="39"/>
                    <a:pt x="355" y="34"/>
                    <a:pt x="364" y="22"/>
                  </a:cubicBezTo>
                  <a:cubicBezTo>
                    <a:pt x="368" y="11"/>
                    <a:pt x="366" y="18"/>
                    <a:pt x="366"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284" name="Freeform 71"/>
            <p:cNvSpPr>
              <a:spLocks/>
            </p:cNvSpPr>
            <p:nvPr/>
          </p:nvSpPr>
          <p:spPr bwMode="auto">
            <a:xfrm>
              <a:off x="3613" y="2708"/>
              <a:ext cx="339" cy="238"/>
            </a:xfrm>
            <a:custGeom>
              <a:avLst/>
              <a:gdLst>
                <a:gd name="T0" fmla="*/ 1238 w 284"/>
                <a:gd name="T1" fmla="*/ 459 h 234"/>
                <a:gd name="T2" fmla="*/ 1091 w 284"/>
                <a:gd name="T3" fmla="*/ 405 h 234"/>
                <a:gd name="T4" fmla="*/ 905 w 284"/>
                <a:gd name="T5" fmla="*/ 302 h 234"/>
                <a:gd name="T6" fmla="*/ 752 w 284"/>
                <a:gd name="T7" fmla="*/ 222 h 234"/>
                <a:gd name="T8" fmla="*/ 621 w 284"/>
                <a:gd name="T9" fmla="*/ 205 h 234"/>
                <a:gd name="T10" fmla="*/ 569 w 284"/>
                <a:gd name="T11" fmla="*/ 225 h 234"/>
                <a:gd name="T12" fmla="*/ 473 w 284"/>
                <a:gd name="T13" fmla="*/ 266 h 234"/>
                <a:gd name="T14" fmla="*/ 130 w 284"/>
                <a:gd name="T15" fmla="*/ 128 h 234"/>
                <a:gd name="T16" fmla="*/ 0 w 284"/>
                <a:gd name="T17" fmla="*/ 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4"/>
                <a:gd name="T28" fmla="*/ 0 h 234"/>
                <a:gd name="T29" fmla="*/ 284 w 284"/>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4" h="234">
                  <a:moveTo>
                    <a:pt x="284" y="234"/>
                  </a:moveTo>
                  <a:cubicBezTo>
                    <a:pt x="269" y="230"/>
                    <a:pt x="263" y="215"/>
                    <a:pt x="250" y="206"/>
                  </a:cubicBezTo>
                  <a:cubicBezTo>
                    <a:pt x="240" y="186"/>
                    <a:pt x="221" y="172"/>
                    <a:pt x="208" y="154"/>
                  </a:cubicBezTo>
                  <a:cubicBezTo>
                    <a:pt x="196" y="138"/>
                    <a:pt x="188" y="124"/>
                    <a:pt x="172" y="112"/>
                  </a:cubicBezTo>
                  <a:cubicBezTo>
                    <a:pt x="166" y="95"/>
                    <a:pt x="156" y="101"/>
                    <a:pt x="142" y="106"/>
                  </a:cubicBezTo>
                  <a:cubicBezTo>
                    <a:pt x="137" y="108"/>
                    <a:pt x="130" y="114"/>
                    <a:pt x="130" y="114"/>
                  </a:cubicBezTo>
                  <a:cubicBezTo>
                    <a:pt x="126" y="125"/>
                    <a:pt x="118" y="131"/>
                    <a:pt x="108" y="136"/>
                  </a:cubicBezTo>
                  <a:cubicBezTo>
                    <a:pt x="74" y="129"/>
                    <a:pt x="53" y="89"/>
                    <a:pt x="30" y="66"/>
                  </a:cubicBezTo>
                  <a:cubicBezTo>
                    <a:pt x="25" y="44"/>
                    <a:pt x="16" y="16"/>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285" name="Freeform 72"/>
            <p:cNvSpPr>
              <a:spLocks/>
            </p:cNvSpPr>
            <p:nvPr/>
          </p:nvSpPr>
          <p:spPr bwMode="auto">
            <a:xfrm>
              <a:off x="4236" y="2887"/>
              <a:ext cx="205" cy="208"/>
            </a:xfrm>
            <a:custGeom>
              <a:avLst/>
              <a:gdLst>
                <a:gd name="T0" fmla="*/ 740 w 172"/>
                <a:gd name="T1" fmla="*/ 387 h 206"/>
                <a:gd name="T2" fmla="*/ 527 w 172"/>
                <a:gd name="T3" fmla="*/ 297 h 206"/>
                <a:gd name="T4" fmla="*/ 309 w 172"/>
                <a:gd name="T5" fmla="*/ 217 h 206"/>
                <a:gd name="T6" fmla="*/ 123 w 172"/>
                <a:gd name="T7" fmla="*/ 123 h 206"/>
                <a:gd name="T8" fmla="*/ 72 w 172"/>
                <a:gd name="T9" fmla="*/ 63 h 206"/>
                <a:gd name="T10" fmla="*/ 20 w 172"/>
                <a:gd name="T11" fmla="*/ 24 h 206"/>
                <a:gd name="T12" fmla="*/ 0 w 172"/>
                <a:gd name="T13" fmla="*/ 0 h 206"/>
                <a:gd name="T14" fmla="*/ 0 60000 65536"/>
                <a:gd name="T15" fmla="*/ 0 60000 65536"/>
                <a:gd name="T16" fmla="*/ 0 60000 65536"/>
                <a:gd name="T17" fmla="*/ 0 60000 65536"/>
                <a:gd name="T18" fmla="*/ 0 60000 65536"/>
                <a:gd name="T19" fmla="*/ 0 60000 65536"/>
                <a:gd name="T20" fmla="*/ 0 60000 65536"/>
                <a:gd name="T21" fmla="*/ 0 w 172"/>
                <a:gd name="T22" fmla="*/ 0 h 206"/>
                <a:gd name="T23" fmla="*/ 172 w 172"/>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206">
                  <a:moveTo>
                    <a:pt x="172" y="206"/>
                  </a:moveTo>
                  <a:cubicBezTo>
                    <a:pt x="149" y="198"/>
                    <a:pt x="144" y="165"/>
                    <a:pt x="122" y="158"/>
                  </a:cubicBezTo>
                  <a:cubicBezTo>
                    <a:pt x="106" y="142"/>
                    <a:pt x="91" y="129"/>
                    <a:pt x="72" y="116"/>
                  </a:cubicBezTo>
                  <a:cubicBezTo>
                    <a:pt x="60" y="99"/>
                    <a:pt x="45" y="78"/>
                    <a:pt x="28" y="66"/>
                  </a:cubicBezTo>
                  <a:cubicBezTo>
                    <a:pt x="24" y="54"/>
                    <a:pt x="19" y="45"/>
                    <a:pt x="16" y="32"/>
                  </a:cubicBezTo>
                  <a:cubicBezTo>
                    <a:pt x="14" y="25"/>
                    <a:pt x="4" y="14"/>
                    <a:pt x="4" y="14"/>
                  </a:cubicBezTo>
                  <a:cubicBezTo>
                    <a:pt x="2" y="1"/>
                    <a:pt x="5" y="5"/>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286" name="Freeform 73"/>
            <p:cNvSpPr>
              <a:spLocks/>
            </p:cNvSpPr>
            <p:nvPr/>
          </p:nvSpPr>
          <p:spPr bwMode="auto">
            <a:xfrm>
              <a:off x="3959" y="2952"/>
              <a:ext cx="341" cy="23"/>
            </a:xfrm>
            <a:custGeom>
              <a:avLst/>
              <a:gdLst>
                <a:gd name="T0" fmla="*/ 0 w 288"/>
                <a:gd name="T1" fmla="*/ 0 h 24"/>
                <a:gd name="T2" fmla="*/ 313 w 288"/>
                <a:gd name="T3" fmla="*/ 10 h 24"/>
                <a:gd name="T4" fmla="*/ 673 w 288"/>
                <a:gd name="T5" fmla="*/ 15 h 24"/>
                <a:gd name="T6" fmla="*/ 845 w 288"/>
                <a:gd name="T7" fmla="*/ 24 h 24"/>
                <a:gd name="T8" fmla="*/ 1021 w 288"/>
                <a:gd name="T9" fmla="*/ 28 h 24"/>
                <a:gd name="T10" fmla="*/ 1160 w 288"/>
                <a:gd name="T11" fmla="*/ 30 h 24"/>
                <a:gd name="T12" fmla="*/ 1188 w 288"/>
                <a:gd name="T13" fmla="*/ 32 h 24"/>
                <a:gd name="T14" fmla="*/ 0 60000 65536"/>
                <a:gd name="T15" fmla="*/ 0 60000 65536"/>
                <a:gd name="T16" fmla="*/ 0 60000 65536"/>
                <a:gd name="T17" fmla="*/ 0 60000 65536"/>
                <a:gd name="T18" fmla="*/ 0 60000 65536"/>
                <a:gd name="T19" fmla="*/ 0 60000 65536"/>
                <a:gd name="T20" fmla="*/ 0 60000 65536"/>
                <a:gd name="T21" fmla="*/ 0 w 288"/>
                <a:gd name="T22" fmla="*/ 0 h 24"/>
                <a:gd name="T23" fmla="*/ 288 w 28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4">
                  <a:moveTo>
                    <a:pt x="0" y="0"/>
                  </a:moveTo>
                  <a:cubicBezTo>
                    <a:pt x="28" y="6"/>
                    <a:pt x="38" y="5"/>
                    <a:pt x="76" y="6"/>
                  </a:cubicBezTo>
                  <a:cubicBezTo>
                    <a:pt x="105" y="10"/>
                    <a:pt x="135" y="10"/>
                    <a:pt x="164" y="12"/>
                  </a:cubicBezTo>
                  <a:cubicBezTo>
                    <a:pt x="179" y="15"/>
                    <a:pt x="190" y="17"/>
                    <a:pt x="206" y="18"/>
                  </a:cubicBezTo>
                  <a:cubicBezTo>
                    <a:pt x="233" y="23"/>
                    <a:pt x="219" y="23"/>
                    <a:pt x="248" y="20"/>
                  </a:cubicBezTo>
                  <a:cubicBezTo>
                    <a:pt x="259" y="16"/>
                    <a:pt x="282" y="22"/>
                    <a:pt x="282" y="22"/>
                  </a:cubicBezTo>
                  <a:cubicBezTo>
                    <a:pt x="284" y="23"/>
                    <a:pt x="288" y="24"/>
                    <a:pt x="288" y="24"/>
                  </a:cubicBezTo>
                </a:path>
              </a:pathLst>
            </a:custGeom>
            <a:noFill/>
            <a:ln w="19050">
              <a:solidFill>
                <a:srgbClr val="0033CC"/>
              </a:solidFill>
              <a:round/>
              <a:headEnd type="none" w="sm" len="sm"/>
              <a:tailEnd type="none" w="sm" len="sm"/>
            </a:ln>
          </p:spPr>
          <p:txBody>
            <a:bodyPr wrap="none" anchor="ctr"/>
            <a:lstStyle/>
            <a:p>
              <a:endParaRPr lang="en-US"/>
            </a:p>
          </p:txBody>
        </p:sp>
        <p:sp>
          <p:nvSpPr>
            <p:cNvPr id="9287" name="Oval 74"/>
            <p:cNvSpPr>
              <a:spLocks noChangeArrowheads="1"/>
            </p:cNvSpPr>
            <p:nvPr/>
          </p:nvSpPr>
          <p:spPr bwMode="auto">
            <a:xfrm>
              <a:off x="3928" y="2924"/>
              <a:ext cx="47" cy="41"/>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288" name="Freeform 75"/>
            <p:cNvSpPr>
              <a:spLocks/>
            </p:cNvSpPr>
            <p:nvPr/>
          </p:nvSpPr>
          <p:spPr bwMode="auto">
            <a:xfrm>
              <a:off x="4079" y="2972"/>
              <a:ext cx="112" cy="71"/>
            </a:xfrm>
            <a:custGeom>
              <a:avLst/>
              <a:gdLst>
                <a:gd name="T0" fmla="*/ 405 w 94"/>
                <a:gd name="T1" fmla="*/ 0 h 70"/>
                <a:gd name="T2" fmla="*/ 355 w 94"/>
                <a:gd name="T3" fmla="*/ 41 h 70"/>
                <a:gd name="T4" fmla="*/ 378 w 94"/>
                <a:gd name="T5" fmla="*/ 73 h 70"/>
                <a:gd name="T6" fmla="*/ 143 w 94"/>
                <a:gd name="T7" fmla="*/ 136 h 70"/>
                <a:gd name="T8" fmla="*/ 0 w 94"/>
                <a:gd name="T9" fmla="*/ 87 h 70"/>
                <a:gd name="T10" fmla="*/ 0 60000 65536"/>
                <a:gd name="T11" fmla="*/ 0 60000 65536"/>
                <a:gd name="T12" fmla="*/ 0 60000 65536"/>
                <a:gd name="T13" fmla="*/ 0 60000 65536"/>
                <a:gd name="T14" fmla="*/ 0 60000 65536"/>
                <a:gd name="T15" fmla="*/ 0 w 94"/>
                <a:gd name="T16" fmla="*/ 0 h 70"/>
                <a:gd name="T17" fmla="*/ 94 w 94"/>
                <a:gd name="T18" fmla="*/ 70 h 70"/>
              </a:gdLst>
              <a:ahLst/>
              <a:cxnLst>
                <a:cxn ang="T10">
                  <a:pos x="T0" y="T1"/>
                </a:cxn>
                <a:cxn ang="T11">
                  <a:pos x="T2" y="T3"/>
                </a:cxn>
                <a:cxn ang="T12">
                  <a:pos x="T4" y="T5"/>
                </a:cxn>
                <a:cxn ang="T13">
                  <a:pos x="T6" y="T7"/>
                </a:cxn>
                <a:cxn ang="T14">
                  <a:pos x="T8" y="T9"/>
                </a:cxn>
              </a:cxnLst>
              <a:rect l="T15" t="T16" r="T17" b="T18"/>
              <a:pathLst>
                <a:path w="94" h="70">
                  <a:moveTo>
                    <a:pt x="94" y="0"/>
                  </a:moveTo>
                  <a:cubicBezTo>
                    <a:pt x="90" y="8"/>
                    <a:pt x="85" y="12"/>
                    <a:pt x="82" y="20"/>
                  </a:cubicBezTo>
                  <a:cubicBezTo>
                    <a:pt x="83" y="26"/>
                    <a:pt x="88" y="32"/>
                    <a:pt x="86" y="38"/>
                  </a:cubicBezTo>
                  <a:cubicBezTo>
                    <a:pt x="86" y="38"/>
                    <a:pt x="40" y="66"/>
                    <a:pt x="34" y="70"/>
                  </a:cubicBezTo>
                  <a:cubicBezTo>
                    <a:pt x="15" y="67"/>
                    <a:pt x="12" y="58"/>
                    <a:pt x="0" y="46"/>
                  </a:cubicBezTo>
                </a:path>
              </a:pathLst>
            </a:custGeom>
            <a:noFill/>
            <a:ln w="19050">
              <a:solidFill>
                <a:srgbClr val="0033CC"/>
              </a:solidFill>
              <a:round/>
              <a:headEnd type="none" w="sm" len="sm"/>
              <a:tailEnd type="none" w="sm" len="sm"/>
            </a:ln>
          </p:spPr>
          <p:txBody>
            <a:bodyPr wrap="none" anchor="ctr"/>
            <a:lstStyle/>
            <a:p>
              <a:endParaRPr lang="en-US"/>
            </a:p>
          </p:txBody>
        </p:sp>
        <p:sp>
          <p:nvSpPr>
            <p:cNvPr id="9289" name="Freeform 76"/>
            <p:cNvSpPr>
              <a:spLocks/>
            </p:cNvSpPr>
            <p:nvPr/>
          </p:nvSpPr>
          <p:spPr bwMode="auto">
            <a:xfrm>
              <a:off x="4241" y="2741"/>
              <a:ext cx="4" cy="146"/>
            </a:xfrm>
            <a:custGeom>
              <a:avLst/>
              <a:gdLst>
                <a:gd name="T0" fmla="*/ 4 w 4"/>
                <a:gd name="T1" fmla="*/ 0 h 144"/>
                <a:gd name="T2" fmla="*/ 0 w 4"/>
                <a:gd name="T3" fmla="*/ 281 h 144"/>
                <a:gd name="T4" fmla="*/ 0 60000 65536"/>
                <a:gd name="T5" fmla="*/ 0 60000 65536"/>
                <a:gd name="T6" fmla="*/ 0 w 4"/>
                <a:gd name="T7" fmla="*/ 0 h 144"/>
                <a:gd name="T8" fmla="*/ 4 w 4"/>
                <a:gd name="T9" fmla="*/ 144 h 144"/>
              </a:gdLst>
              <a:ahLst/>
              <a:cxnLst>
                <a:cxn ang="T4">
                  <a:pos x="T0" y="T1"/>
                </a:cxn>
                <a:cxn ang="T5">
                  <a:pos x="T2" y="T3"/>
                </a:cxn>
              </a:cxnLst>
              <a:rect l="T6" t="T7" r="T8" b="T9"/>
              <a:pathLst>
                <a:path w="4" h="144">
                  <a:moveTo>
                    <a:pt x="4" y="0"/>
                  </a:moveTo>
                  <a:cubicBezTo>
                    <a:pt x="1" y="49"/>
                    <a:pt x="0" y="94"/>
                    <a:pt x="0" y="144"/>
                  </a:cubicBezTo>
                </a:path>
              </a:pathLst>
            </a:custGeom>
            <a:noFill/>
            <a:ln w="19050">
              <a:solidFill>
                <a:srgbClr val="0033CC"/>
              </a:solidFill>
              <a:round/>
              <a:headEnd type="none" w="sm" len="sm"/>
              <a:tailEnd type="none" w="sm" len="sm"/>
            </a:ln>
          </p:spPr>
          <p:txBody>
            <a:bodyPr wrap="none" anchor="ctr"/>
            <a:lstStyle/>
            <a:p>
              <a:endParaRPr lang="en-US"/>
            </a:p>
          </p:txBody>
        </p:sp>
        <p:sp>
          <p:nvSpPr>
            <p:cNvPr id="9290" name="Freeform 77"/>
            <p:cNvSpPr>
              <a:spLocks/>
            </p:cNvSpPr>
            <p:nvPr/>
          </p:nvSpPr>
          <p:spPr bwMode="auto">
            <a:xfrm>
              <a:off x="4407" y="2921"/>
              <a:ext cx="21" cy="292"/>
            </a:xfrm>
            <a:custGeom>
              <a:avLst/>
              <a:gdLst>
                <a:gd name="T0" fmla="*/ 71 w 18"/>
                <a:gd name="T1" fmla="*/ 0 h 288"/>
                <a:gd name="T2" fmla="*/ 23 w 18"/>
                <a:gd name="T3" fmla="*/ 201 h 288"/>
                <a:gd name="T4" fmla="*/ 0 w 18"/>
                <a:gd name="T5" fmla="*/ 295 h 288"/>
                <a:gd name="T6" fmla="*/ 17 w 18"/>
                <a:gd name="T7" fmla="*/ 551 h 288"/>
                <a:gd name="T8" fmla="*/ 0 60000 65536"/>
                <a:gd name="T9" fmla="*/ 0 60000 65536"/>
                <a:gd name="T10" fmla="*/ 0 60000 65536"/>
                <a:gd name="T11" fmla="*/ 0 60000 65536"/>
                <a:gd name="T12" fmla="*/ 0 w 18"/>
                <a:gd name="T13" fmla="*/ 0 h 288"/>
                <a:gd name="T14" fmla="*/ 18 w 18"/>
                <a:gd name="T15" fmla="*/ 288 h 288"/>
              </a:gdLst>
              <a:ahLst/>
              <a:cxnLst>
                <a:cxn ang="T8">
                  <a:pos x="T0" y="T1"/>
                </a:cxn>
                <a:cxn ang="T9">
                  <a:pos x="T2" y="T3"/>
                </a:cxn>
                <a:cxn ang="T10">
                  <a:pos x="T4" y="T5"/>
                </a:cxn>
                <a:cxn ang="T11">
                  <a:pos x="T6" y="T7"/>
                </a:cxn>
              </a:cxnLst>
              <a:rect l="T12" t="T13" r="T14" b="T15"/>
              <a:pathLst>
                <a:path w="18" h="288">
                  <a:moveTo>
                    <a:pt x="18" y="0"/>
                  </a:moveTo>
                  <a:cubicBezTo>
                    <a:pt x="15" y="34"/>
                    <a:pt x="13" y="70"/>
                    <a:pt x="6" y="104"/>
                  </a:cubicBezTo>
                  <a:cubicBezTo>
                    <a:pt x="5" y="121"/>
                    <a:pt x="2" y="137"/>
                    <a:pt x="0" y="154"/>
                  </a:cubicBezTo>
                  <a:cubicBezTo>
                    <a:pt x="1" y="198"/>
                    <a:pt x="4" y="244"/>
                    <a:pt x="4" y="288"/>
                  </a:cubicBezTo>
                </a:path>
              </a:pathLst>
            </a:custGeom>
            <a:noFill/>
            <a:ln w="19050">
              <a:solidFill>
                <a:srgbClr val="0033CC"/>
              </a:solidFill>
              <a:round/>
              <a:headEnd type="none" w="sm" len="sm"/>
              <a:tailEnd type="none" w="sm" len="sm"/>
            </a:ln>
          </p:spPr>
          <p:txBody>
            <a:bodyPr wrap="none" anchor="ctr"/>
            <a:lstStyle/>
            <a:p>
              <a:endParaRPr lang="en-US"/>
            </a:p>
          </p:txBody>
        </p:sp>
        <p:sp>
          <p:nvSpPr>
            <p:cNvPr id="9291" name="Freeform 78"/>
            <p:cNvSpPr>
              <a:spLocks/>
            </p:cNvSpPr>
            <p:nvPr/>
          </p:nvSpPr>
          <p:spPr bwMode="auto">
            <a:xfrm>
              <a:off x="4236" y="2842"/>
              <a:ext cx="335" cy="198"/>
            </a:xfrm>
            <a:custGeom>
              <a:avLst/>
              <a:gdLst>
                <a:gd name="T0" fmla="*/ 1194 w 282"/>
                <a:gd name="T1" fmla="*/ 367 h 196"/>
                <a:gd name="T2" fmla="*/ 1081 w 282"/>
                <a:gd name="T3" fmla="*/ 357 h 196"/>
                <a:gd name="T4" fmla="*/ 1031 w 282"/>
                <a:gd name="T5" fmla="*/ 348 h 196"/>
                <a:gd name="T6" fmla="*/ 946 w 282"/>
                <a:gd name="T7" fmla="*/ 318 h 196"/>
                <a:gd name="T8" fmla="*/ 865 w 282"/>
                <a:gd name="T9" fmla="*/ 273 h 196"/>
                <a:gd name="T10" fmla="*/ 742 w 282"/>
                <a:gd name="T11" fmla="*/ 193 h 196"/>
                <a:gd name="T12" fmla="*/ 677 w 282"/>
                <a:gd name="T13" fmla="*/ 181 h 196"/>
                <a:gd name="T14" fmla="*/ 626 w 282"/>
                <a:gd name="T15" fmla="*/ 165 h 196"/>
                <a:gd name="T16" fmla="*/ 542 w 282"/>
                <a:gd name="T17" fmla="*/ 133 h 196"/>
                <a:gd name="T18" fmla="*/ 489 w 282"/>
                <a:gd name="T19" fmla="*/ 125 h 196"/>
                <a:gd name="T20" fmla="*/ 211 w 282"/>
                <a:gd name="T21" fmla="*/ 63 h 196"/>
                <a:gd name="T22" fmla="*/ 0 w 282"/>
                <a:gd name="T23" fmla="*/ 0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2"/>
                <a:gd name="T37" fmla="*/ 0 h 196"/>
                <a:gd name="T38" fmla="*/ 282 w 282"/>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2" h="196">
                  <a:moveTo>
                    <a:pt x="282" y="196"/>
                  </a:moveTo>
                  <a:cubicBezTo>
                    <a:pt x="269" y="195"/>
                    <a:pt x="266" y="195"/>
                    <a:pt x="256" y="192"/>
                  </a:cubicBezTo>
                  <a:cubicBezTo>
                    <a:pt x="252" y="191"/>
                    <a:pt x="244" y="188"/>
                    <a:pt x="244" y="188"/>
                  </a:cubicBezTo>
                  <a:cubicBezTo>
                    <a:pt x="237" y="183"/>
                    <a:pt x="231" y="177"/>
                    <a:pt x="224" y="172"/>
                  </a:cubicBezTo>
                  <a:cubicBezTo>
                    <a:pt x="218" y="163"/>
                    <a:pt x="212" y="154"/>
                    <a:pt x="204" y="146"/>
                  </a:cubicBezTo>
                  <a:cubicBezTo>
                    <a:pt x="202" y="139"/>
                    <a:pt x="182" y="108"/>
                    <a:pt x="176" y="104"/>
                  </a:cubicBezTo>
                  <a:cubicBezTo>
                    <a:pt x="171" y="101"/>
                    <a:pt x="165" y="99"/>
                    <a:pt x="160" y="96"/>
                  </a:cubicBezTo>
                  <a:cubicBezTo>
                    <a:pt x="156" y="94"/>
                    <a:pt x="148" y="88"/>
                    <a:pt x="148" y="88"/>
                  </a:cubicBezTo>
                  <a:cubicBezTo>
                    <a:pt x="143" y="79"/>
                    <a:pt x="137" y="76"/>
                    <a:pt x="128" y="72"/>
                  </a:cubicBezTo>
                  <a:cubicBezTo>
                    <a:pt x="124" y="70"/>
                    <a:pt x="116" y="68"/>
                    <a:pt x="116" y="68"/>
                  </a:cubicBezTo>
                  <a:cubicBezTo>
                    <a:pt x="93" y="33"/>
                    <a:pt x="86" y="44"/>
                    <a:pt x="50" y="32"/>
                  </a:cubicBezTo>
                  <a:cubicBezTo>
                    <a:pt x="36" y="4"/>
                    <a:pt x="35" y="0"/>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292" name="Oval 79"/>
            <p:cNvSpPr>
              <a:spLocks noChangeArrowheads="1"/>
            </p:cNvSpPr>
            <p:nvPr/>
          </p:nvSpPr>
          <p:spPr bwMode="auto">
            <a:xfrm>
              <a:off x="4383" y="3196"/>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293" name="Freeform 80"/>
            <p:cNvSpPr>
              <a:spLocks/>
            </p:cNvSpPr>
            <p:nvPr/>
          </p:nvSpPr>
          <p:spPr bwMode="auto">
            <a:xfrm>
              <a:off x="4414" y="3095"/>
              <a:ext cx="41" cy="107"/>
            </a:xfrm>
            <a:custGeom>
              <a:avLst/>
              <a:gdLst>
                <a:gd name="T0" fmla="*/ 0 w 34"/>
                <a:gd name="T1" fmla="*/ 195 h 106"/>
                <a:gd name="T2" fmla="*/ 116 w 34"/>
                <a:gd name="T3" fmla="*/ 137 h 106"/>
                <a:gd name="T4" fmla="*/ 164 w 34"/>
                <a:gd name="T5" fmla="*/ 49 h 106"/>
                <a:gd name="T6" fmla="*/ 116 w 34"/>
                <a:gd name="T7" fmla="*/ 0 h 106"/>
                <a:gd name="T8" fmla="*/ 0 60000 65536"/>
                <a:gd name="T9" fmla="*/ 0 60000 65536"/>
                <a:gd name="T10" fmla="*/ 0 60000 65536"/>
                <a:gd name="T11" fmla="*/ 0 60000 65536"/>
                <a:gd name="T12" fmla="*/ 0 w 34"/>
                <a:gd name="T13" fmla="*/ 0 h 106"/>
                <a:gd name="T14" fmla="*/ 34 w 34"/>
                <a:gd name="T15" fmla="*/ 106 h 106"/>
              </a:gdLst>
              <a:ahLst/>
              <a:cxnLst>
                <a:cxn ang="T8">
                  <a:pos x="T0" y="T1"/>
                </a:cxn>
                <a:cxn ang="T9">
                  <a:pos x="T2" y="T3"/>
                </a:cxn>
                <a:cxn ang="T10">
                  <a:pos x="T4" y="T5"/>
                </a:cxn>
                <a:cxn ang="T11">
                  <a:pos x="T6" y="T7"/>
                </a:cxn>
              </a:cxnLst>
              <a:rect l="T12" t="T13" r="T14" b="T15"/>
              <a:pathLst>
                <a:path w="34" h="106">
                  <a:moveTo>
                    <a:pt x="0" y="106"/>
                  </a:moveTo>
                  <a:cubicBezTo>
                    <a:pt x="5" y="95"/>
                    <a:pt x="13" y="83"/>
                    <a:pt x="24" y="76"/>
                  </a:cubicBezTo>
                  <a:cubicBezTo>
                    <a:pt x="29" y="60"/>
                    <a:pt x="32" y="45"/>
                    <a:pt x="34" y="28"/>
                  </a:cubicBezTo>
                  <a:cubicBezTo>
                    <a:pt x="33" y="19"/>
                    <a:pt x="34" y="5"/>
                    <a:pt x="24"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294" name="Freeform 81"/>
            <p:cNvSpPr>
              <a:spLocks/>
            </p:cNvSpPr>
            <p:nvPr/>
          </p:nvSpPr>
          <p:spPr bwMode="auto">
            <a:xfrm>
              <a:off x="4571" y="2763"/>
              <a:ext cx="67" cy="268"/>
            </a:xfrm>
            <a:custGeom>
              <a:avLst/>
              <a:gdLst>
                <a:gd name="T0" fmla="*/ 0 w 56"/>
                <a:gd name="T1" fmla="*/ 0 h 264"/>
                <a:gd name="T2" fmla="*/ 108 w 56"/>
                <a:gd name="T3" fmla="*/ 58 h 264"/>
                <a:gd name="T4" fmla="*/ 176 w 56"/>
                <a:gd name="T5" fmla="*/ 136 h 264"/>
                <a:gd name="T6" fmla="*/ 248 w 56"/>
                <a:gd name="T7" fmla="*/ 242 h 264"/>
                <a:gd name="T8" fmla="*/ 73 w 56"/>
                <a:gd name="T9" fmla="*/ 479 h 264"/>
                <a:gd name="T10" fmla="*/ 49 w 56"/>
                <a:gd name="T11" fmla="*/ 498 h 264"/>
                <a:gd name="T12" fmla="*/ 20 w 56"/>
                <a:gd name="T13" fmla="*/ 506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0"/>
                  </a:moveTo>
                  <a:cubicBezTo>
                    <a:pt x="12" y="4"/>
                    <a:pt x="18" y="19"/>
                    <a:pt x="24" y="30"/>
                  </a:cubicBezTo>
                  <a:cubicBezTo>
                    <a:pt x="26" y="45"/>
                    <a:pt x="31" y="58"/>
                    <a:pt x="40" y="70"/>
                  </a:cubicBezTo>
                  <a:cubicBezTo>
                    <a:pt x="46" y="88"/>
                    <a:pt x="52" y="107"/>
                    <a:pt x="56" y="126"/>
                  </a:cubicBezTo>
                  <a:cubicBezTo>
                    <a:pt x="55" y="149"/>
                    <a:pt x="52" y="236"/>
                    <a:pt x="16" y="248"/>
                  </a:cubicBezTo>
                  <a:cubicBezTo>
                    <a:pt x="14" y="253"/>
                    <a:pt x="14" y="256"/>
                    <a:pt x="10" y="260"/>
                  </a:cubicBezTo>
                  <a:cubicBezTo>
                    <a:pt x="8" y="262"/>
                    <a:pt x="4" y="264"/>
                    <a:pt x="4" y="264"/>
                  </a:cubicBezTo>
                </a:path>
              </a:pathLst>
            </a:custGeom>
            <a:noFill/>
            <a:ln w="19050">
              <a:solidFill>
                <a:srgbClr val="0033CC"/>
              </a:solidFill>
              <a:round/>
              <a:headEnd type="none" w="sm" len="sm"/>
              <a:tailEnd type="none" w="sm" len="sm"/>
            </a:ln>
          </p:spPr>
          <p:txBody>
            <a:bodyPr wrap="none" anchor="ctr"/>
            <a:lstStyle/>
            <a:p>
              <a:endParaRPr lang="en-US"/>
            </a:p>
          </p:txBody>
        </p:sp>
        <p:sp>
          <p:nvSpPr>
            <p:cNvPr id="9295" name="Freeform 82"/>
            <p:cNvSpPr>
              <a:spLocks/>
            </p:cNvSpPr>
            <p:nvPr/>
          </p:nvSpPr>
          <p:spPr bwMode="auto">
            <a:xfrm>
              <a:off x="4441" y="3021"/>
              <a:ext cx="135" cy="82"/>
            </a:xfrm>
            <a:custGeom>
              <a:avLst/>
              <a:gdLst>
                <a:gd name="T0" fmla="*/ 0 w 114"/>
                <a:gd name="T1" fmla="*/ 156 h 81"/>
                <a:gd name="T2" fmla="*/ 109 w 114"/>
                <a:gd name="T3" fmla="*/ 133 h 81"/>
                <a:gd name="T4" fmla="*/ 252 w 114"/>
                <a:gd name="T5" fmla="*/ 27 h 81"/>
                <a:gd name="T6" fmla="*/ 458 w 114"/>
                <a:gd name="T7" fmla="*/ 12 h 81"/>
                <a:gd name="T8" fmla="*/ 455 w 114"/>
                <a:gd name="T9" fmla="*/ 1 h 81"/>
                <a:gd name="T10" fmla="*/ 0 60000 65536"/>
                <a:gd name="T11" fmla="*/ 0 60000 65536"/>
                <a:gd name="T12" fmla="*/ 0 60000 65536"/>
                <a:gd name="T13" fmla="*/ 0 60000 65536"/>
                <a:gd name="T14" fmla="*/ 0 60000 65536"/>
                <a:gd name="T15" fmla="*/ 0 w 114"/>
                <a:gd name="T16" fmla="*/ 0 h 81"/>
                <a:gd name="T17" fmla="*/ 114 w 114"/>
                <a:gd name="T18" fmla="*/ 81 h 81"/>
              </a:gdLst>
              <a:ahLst/>
              <a:cxnLst>
                <a:cxn ang="T10">
                  <a:pos x="T0" y="T1"/>
                </a:cxn>
                <a:cxn ang="T11">
                  <a:pos x="T2" y="T3"/>
                </a:cxn>
                <a:cxn ang="T12">
                  <a:pos x="T4" y="T5"/>
                </a:cxn>
                <a:cxn ang="T13">
                  <a:pos x="T6" y="T7"/>
                </a:cxn>
                <a:cxn ang="T14">
                  <a:pos x="T8" y="T9"/>
                </a:cxn>
              </a:cxnLst>
              <a:rect l="T15" t="T16" r="T17" b="T18"/>
              <a:pathLst>
                <a:path w="114" h="81">
                  <a:moveTo>
                    <a:pt x="0" y="81"/>
                  </a:moveTo>
                  <a:cubicBezTo>
                    <a:pt x="8" y="75"/>
                    <a:pt x="18" y="73"/>
                    <a:pt x="26" y="67"/>
                  </a:cubicBezTo>
                  <a:cubicBezTo>
                    <a:pt x="32" y="43"/>
                    <a:pt x="40" y="31"/>
                    <a:pt x="60" y="15"/>
                  </a:cubicBezTo>
                  <a:cubicBezTo>
                    <a:pt x="75" y="20"/>
                    <a:pt x="95" y="9"/>
                    <a:pt x="110" y="7"/>
                  </a:cubicBezTo>
                  <a:cubicBezTo>
                    <a:pt x="112" y="0"/>
                    <a:pt x="114" y="1"/>
                    <a:pt x="108" y="1"/>
                  </a:cubicBezTo>
                </a:path>
              </a:pathLst>
            </a:custGeom>
            <a:noFill/>
            <a:ln w="19050">
              <a:solidFill>
                <a:srgbClr val="0033CC"/>
              </a:solidFill>
              <a:round/>
              <a:headEnd type="none" w="sm" len="sm"/>
              <a:tailEnd type="none" w="sm" len="sm"/>
            </a:ln>
          </p:spPr>
          <p:txBody>
            <a:bodyPr wrap="none" anchor="ctr"/>
            <a:lstStyle/>
            <a:p>
              <a:endParaRPr lang="en-US"/>
            </a:p>
          </p:txBody>
        </p:sp>
        <p:sp>
          <p:nvSpPr>
            <p:cNvPr id="9296" name="Freeform 83"/>
            <p:cNvSpPr>
              <a:spLocks/>
            </p:cNvSpPr>
            <p:nvPr/>
          </p:nvSpPr>
          <p:spPr bwMode="auto">
            <a:xfrm>
              <a:off x="4238" y="2711"/>
              <a:ext cx="169" cy="40"/>
            </a:xfrm>
            <a:custGeom>
              <a:avLst/>
              <a:gdLst>
                <a:gd name="T0" fmla="*/ 602 w 142"/>
                <a:gd name="T1" fmla="*/ 60 h 40"/>
                <a:gd name="T2" fmla="*/ 461 w 142"/>
                <a:gd name="T3" fmla="*/ 0 h 40"/>
                <a:gd name="T4" fmla="*/ 76 w 142"/>
                <a:gd name="T5" fmla="*/ 32 h 40"/>
                <a:gd name="T6" fmla="*/ 0 w 142"/>
                <a:gd name="T7" fmla="*/ 70 h 40"/>
                <a:gd name="T8" fmla="*/ 0 60000 65536"/>
                <a:gd name="T9" fmla="*/ 0 60000 65536"/>
                <a:gd name="T10" fmla="*/ 0 60000 65536"/>
                <a:gd name="T11" fmla="*/ 0 60000 65536"/>
                <a:gd name="T12" fmla="*/ 0 w 142"/>
                <a:gd name="T13" fmla="*/ 0 h 40"/>
                <a:gd name="T14" fmla="*/ 142 w 142"/>
                <a:gd name="T15" fmla="*/ 40 h 40"/>
              </a:gdLst>
              <a:ahLst/>
              <a:cxnLst>
                <a:cxn ang="T8">
                  <a:pos x="T0" y="T1"/>
                </a:cxn>
                <a:cxn ang="T9">
                  <a:pos x="T2" y="T3"/>
                </a:cxn>
                <a:cxn ang="T10">
                  <a:pos x="T4" y="T5"/>
                </a:cxn>
                <a:cxn ang="T11">
                  <a:pos x="T6" y="T7"/>
                </a:cxn>
              </a:cxnLst>
              <a:rect l="T12" t="T13" r="T14" b="T15"/>
              <a:pathLst>
                <a:path w="142" h="40">
                  <a:moveTo>
                    <a:pt x="142" y="34"/>
                  </a:moveTo>
                  <a:cubicBezTo>
                    <a:pt x="128" y="25"/>
                    <a:pt x="127" y="5"/>
                    <a:pt x="108" y="0"/>
                  </a:cubicBezTo>
                  <a:cubicBezTo>
                    <a:pt x="77" y="4"/>
                    <a:pt x="51" y="15"/>
                    <a:pt x="18" y="18"/>
                  </a:cubicBezTo>
                  <a:cubicBezTo>
                    <a:pt x="15" y="32"/>
                    <a:pt x="16" y="40"/>
                    <a:pt x="0" y="40"/>
                  </a:cubicBezTo>
                </a:path>
              </a:pathLst>
            </a:custGeom>
            <a:noFill/>
            <a:ln w="19050">
              <a:solidFill>
                <a:srgbClr val="0033CC"/>
              </a:solidFill>
              <a:round/>
              <a:headEnd type="none" w="sm" len="sm"/>
              <a:tailEnd type="none" w="sm" len="sm"/>
            </a:ln>
          </p:spPr>
          <p:txBody>
            <a:bodyPr wrap="none" anchor="ctr"/>
            <a:lstStyle/>
            <a:p>
              <a:endParaRPr lang="en-US"/>
            </a:p>
          </p:txBody>
        </p:sp>
        <p:sp>
          <p:nvSpPr>
            <p:cNvPr id="9297" name="Freeform 84"/>
            <p:cNvSpPr>
              <a:spLocks/>
            </p:cNvSpPr>
            <p:nvPr/>
          </p:nvSpPr>
          <p:spPr bwMode="auto">
            <a:xfrm>
              <a:off x="4414" y="2733"/>
              <a:ext cx="204" cy="14"/>
            </a:xfrm>
            <a:custGeom>
              <a:avLst/>
              <a:gdLst>
                <a:gd name="T0" fmla="*/ 723 w 172"/>
                <a:gd name="T1" fmla="*/ 24 h 14"/>
                <a:gd name="T2" fmla="*/ 561 w 172"/>
                <a:gd name="T3" fmla="*/ 0 h 14"/>
                <a:gd name="T4" fmla="*/ 0 w 172"/>
                <a:gd name="T5" fmla="*/ 17 h 14"/>
                <a:gd name="T6" fmla="*/ 0 60000 65536"/>
                <a:gd name="T7" fmla="*/ 0 60000 65536"/>
                <a:gd name="T8" fmla="*/ 0 60000 65536"/>
                <a:gd name="T9" fmla="*/ 0 w 172"/>
                <a:gd name="T10" fmla="*/ 0 h 14"/>
                <a:gd name="T11" fmla="*/ 172 w 172"/>
                <a:gd name="T12" fmla="*/ 14 h 14"/>
              </a:gdLst>
              <a:ahLst/>
              <a:cxnLst>
                <a:cxn ang="T6">
                  <a:pos x="T0" y="T1"/>
                </a:cxn>
                <a:cxn ang="T7">
                  <a:pos x="T2" y="T3"/>
                </a:cxn>
                <a:cxn ang="T8">
                  <a:pos x="T4" y="T5"/>
                </a:cxn>
              </a:cxnLst>
              <a:rect l="T9" t="T10" r="T11" b="T12"/>
              <a:pathLst>
                <a:path w="172" h="14">
                  <a:moveTo>
                    <a:pt x="172" y="14"/>
                  </a:moveTo>
                  <a:cubicBezTo>
                    <a:pt x="159" y="11"/>
                    <a:pt x="145" y="7"/>
                    <a:pt x="134" y="0"/>
                  </a:cubicBezTo>
                  <a:cubicBezTo>
                    <a:pt x="90" y="3"/>
                    <a:pt x="44" y="10"/>
                    <a:pt x="0" y="10"/>
                  </a:cubicBezTo>
                </a:path>
              </a:pathLst>
            </a:custGeom>
            <a:noFill/>
            <a:ln w="19050">
              <a:solidFill>
                <a:srgbClr val="0033CC"/>
              </a:solidFill>
              <a:round/>
              <a:headEnd type="none" w="sm" len="sm"/>
              <a:tailEnd type="none" w="sm" len="sm"/>
            </a:ln>
          </p:spPr>
          <p:txBody>
            <a:bodyPr wrap="none" anchor="ctr"/>
            <a:lstStyle/>
            <a:p>
              <a:endParaRPr lang="en-US"/>
            </a:p>
          </p:txBody>
        </p:sp>
        <p:sp>
          <p:nvSpPr>
            <p:cNvPr id="9298" name="Oval 85"/>
            <p:cNvSpPr>
              <a:spLocks noChangeArrowheads="1"/>
            </p:cNvSpPr>
            <p:nvPr/>
          </p:nvSpPr>
          <p:spPr bwMode="auto">
            <a:xfrm>
              <a:off x="4383" y="2693"/>
              <a:ext cx="48" cy="41"/>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299" name="Oval 86"/>
            <p:cNvSpPr>
              <a:spLocks noChangeArrowheads="1"/>
            </p:cNvSpPr>
            <p:nvPr/>
          </p:nvSpPr>
          <p:spPr bwMode="auto">
            <a:xfrm>
              <a:off x="4577" y="2730"/>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00" name="Freeform 87"/>
            <p:cNvSpPr>
              <a:spLocks/>
            </p:cNvSpPr>
            <p:nvPr/>
          </p:nvSpPr>
          <p:spPr bwMode="auto">
            <a:xfrm>
              <a:off x="3880" y="2688"/>
              <a:ext cx="68" cy="193"/>
            </a:xfrm>
            <a:custGeom>
              <a:avLst/>
              <a:gdLst>
                <a:gd name="T0" fmla="*/ 229 w 58"/>
                <a:gd name="T1" fmla="*/ 0 h 190"/>
                <a:gd name="T2" fmla="*/ 102 w 58"/>
                <a:gd name="T3" fmla="*/ 174 h 190"/>
                <a:gd name="T4" fmla="*/ 18 w 58"/>
                <a:gd name="T5" fmla="*/ 230 h 190"/>
                <a:gd name="T6" fmla="*/ 0 w 58"/>
                <a:gd name="T7" fmla="*/ 370 h 190"/>
                <a:gd name="T8" fmla="*/ 0 60000 65536"/>
                <a:gd name="T9" fmla="*/ 0 60000 65536"/>
                <a:gd name="T10" fmla="*/ 0 60000 65536"/>
                <a:gd name="T11" fmla="*/ 0 60000 65536"/>
                <a:gd name="T12" fmla="*/ 0 w 58"/>
                <a:gd name="T13" fmla="*/ 0 h 190"/>
                <a:gd name="T14" fmla="*/ 58 w 58"/>
                <a:gd name="T15" fmla="*/ 190 h 190"/>
              </a:gdLst>
              <a:ahLst/>
              <a:cxnLst>
                <a:cxn ang="T8">
                  <a:pos x="T0" y="T1"/>
                </a:cxn>
                <a:cxn ang="T9">
                  <a:pos x="T2" y="T3"/>
                </a:cxn>
                <a:cxn ang="T10">
                  <a:pos x="T4" y="T5"/>
                </a:cxn>
                <a:cxn ang="T11">
                  <a:pos x="T6" y="T7"/>
                </a:cxn>
              </a:cxnLst>
              <a:rect l="T12" t="T13" r="T14" b="T15"/>
              <a:pathLst>
                <a:path w="58" h="190">
                  <a:moveTo>
                    <a:pt x="58" y="0"/>
                  </a:moveTo>
                  <a:cubicBezTo>
                    <a:pt x="51" y="28"/>
                    <a:pt x="39" y="62"/>
                    <a:pt x="26" y="88"/>
                  </a:cubicBezTo>
                  <a:cubicBezTo>
                    <a:pt x="21" y="98"/>
                    <a:pt x="10" y="108"/>
                    <a:pt x="4" y="118"/>
                  </a:cubicBezTo>
                  <a:cubicBezTo>
                    <a:pt x="0" y="145"/>
                    <a:pt x="0" y="158"/>
                    <a:pt x="0" y="190"/>
                  </a:cubicBezTo>
                </a:path>
              </a:pathLst>
            </a:custGeom>
            <a:noFill/>
            <a:ln w="19050">
              <a:solidFill>
                <a:srgbClr val="0033CC"/>
              </a:solidFill>
              <a:round/>
              <a:headEnd type="none" w="sm" len="sm"/>
              <a:tailEnd type="none" w="sm" len="sm"/>
            </a:ln>
          </p:spPr>
          <p:txBody>
            <a:bodyPr wrap="none" anchor="ctr"/>
            <a:lstStyle/>
            <a:p>
              <a:endParaRPr lang="en-US"/>
            </a:p>
          </p:txBody>
        </p:sp>
        <p:sp>
          <p:nvSpPr>
            <p:cNvPr id="9301" name="Freeform 88"/>
            <p:cNvSpPr>
              <a:spLocks/>
            </p:cNvSpPr>
            <p:nvPr/>
          </p:nvSpPr>
          <p:spPr bwMode="auto">
            <a:xfrm>
              <a:off x="3616" y="2714"/>
              <a:ext cx="3" cy="318"/>
            </a:xfrm>
            <a:custGeom>
              <a:avLst/>
              <a:gdLst>
                <a:gd name="T0" fmla="*/ 1 w 3"/>
                <a:gd name="T1" fmla="*/ 0 h 314"/>
                <a:gd name="T2" fmla="*/ 3 w 3"/>
                <a:gd name="T3" fmla="*/ 598 h 314"/>
                <a:gd name="T4" fmla="*/ 0 60000 65536"/>
                <a:gd name="T5" fmla="*/ 0 60000 65536"/>
                <a:gd name="T6" fmla="*/ 0 w 3"/>
                <a:gd name="T7" fmla="*/ 0 h 314"/>
                <a:gd name="T8" fmla="*/ 3 w 3"/>
                <a:gd name="T9" fmla="*/ 314 h 314"/>
              </a:gdLst>
              <a:ahLst/>
              <a:cxnLst>
                <a:cxn ang="T4">
                  <a:pos x="T0" y="T1"/>
                </a:cxn>
                <a:cxn ang="T5">
                  <a:pos x="T2" y="T3"/>
                </a:cxn>
              </a:cxnLst>
              <a:rect l="T6" t="T7" r="T8" b="T9"/>
              <a:pathLst>
                <a:path w="3" h="314">
                  <a:moveTo>
                    <a:pt x="1" y="0"/>
                  </a:moveTo>
                  <a:cubicBezTo>
                    <a:pt x="0" y="105"/>
                    <a:pt x="3" y="209"/>
                    <a:pt x="3" y="314"/>
                  </a:cubicBezTo>
                </a:path>
              </a:pathLst>
            </a:custGeom>
            <a:noFill/>
            <a:ln w="19050">
              <a:solidFill>
                <a:srgbClr val="0033CC"/>
              </a:solidFill>
              <a:round/>
              <a:headEnd type="none" w="sm" len="sm"/>
              <a:tailEnd type="none" w="sm" len="sm"/>
            </a:ln>
          </p:spPr>
          <p:txBody>
            <a:bodyPr wrap="none" anchor="ctr"/>
            <a:lstStyle/>
            <a:p>
              <a:endParaRPr lang="en-US"/>
            </a:p>
          </p:txBody>
        </p:sp>
        <p:sp>
          <p:nvSpPr>
            <p:cNvPr id="9302" name="Oval 89"/>
            <p:cNvSpPr>
              <a:spLocks noChangeArrowheads="1"/>
            </p:cNvSpPr>
            <p:nvPr/>
          </p:nvSpPr>
          <p:spPr bwMode="auto">
            <a:xfrm>
              <a:off x="3601" y="3003"/>
              <a:ext cx="47" cy="41"/>
            </a:xfrm>
            <a:prstGeom prst="ellipse">
              <a:avLst/>
            </a:prstGeom>
            <a:solidFill>
              <a:srgbClr val="0033CC"/>
            </a:solidFill>
            <a:ln w="0">
              <a:noFill/>
              <a:round/>
              <a:headEnd/>
              <a:tailEnd/>
            </a:ln>
          </p:spPr>
          <p:txBody>
            <a:bodyPr wrap="none" anchor="ctr"/>
            <a:lstStyle/>
            <a:p>
              <a:pPr algn="ctr"/>
              <a:endParaRPr lang="en-US" sz="2400">
                <a:latin typeface="Times New Roman" pitchFamily="18" charset="0"/>
                <a:ea typeface="ＭＳ Ｐゴシック" pitchFamily="34" charset="-128"/>
              </a:endParaRPr>
            </a:p>
          </p:txBody>
        </p:sp>
        <p:sp>
          <p:nvSpPr>
            <p:cNvPr id="9303" name="Freeform 90"/>
            <p:cNvSpPr>
              <a:spLocks/>
            </p:cNvSpPr>
            <p:nvPr/>
          </p:nvSpPr>
          <p:spPr bwMode="auto">
            <a:xfrm>
              <a:off x="3213" y="2713"/>
              <a:ext cx="380" cy="123"/>
            </a:xfrm>
            <a:custGeom>
              <a:avLst/>
              <a:gdLst>
                <a:gd name="T0" fmla="*/ 1349 w 320"/>
                <a:gd name="T1" fmla="*/ 0 h 122"/>
                <a:gd name="T2" fmla="*/ 911 w 320"/>
                <a:gd name="T3" fmla="*/ 46 h 122"/>
                <a:gd name="T4" fmla="*/ 729 w 320"/>
                <a:gd name="T5" fmla="*/ 50 h 122"/>
                <a:gd name="T6" fmla="*/ 404 w 320"/>
                <a:gd name="T7" fmla="*/ 97 h 122"/>
                <a:gd name="T8" fmla="*/ 298 w 320"/>
                <a:gd name="T9" fmla="*/ 137 h 122"/>
                <a:gd name="T10" fmla="*/ 167 w 320"/>
                <a:gd name="T11" fmla="*/ 166 h 122"/>
                <a:gd name="T12" fmla="*/ 0 w 320"/>
                <a:gd name="T13" fmla="*/ 227 h 122"/>
                <a:gd name="T14" fmla="*/ 0 60000 65536"/>
                <a:gd name="T15" fmla="*/ 0 60000 65536"/>
                <a:gd name="T16" fmla="*/ 0 60000 65536"/>
                <a:gd name="T17" fmla="*/ 0 60000 65536"/>
                <a:gd name="T18" fmla="*/ 0 60000 65536"/>
                <a:gd name="T19" fmla="*/ 0 60000 65536"/>
                <a:gd name="T20" fmla="*/ 0 60000 65536"/>
                <a:gd name="T21" fmla="*/ 0 w 320"/>
                <a:gd name="T22" fmla="*/ 0 h 122"/>
                <a:gd name="T23" fmla="*/ 320 w 320"/>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122">
                  <a:moveTo>
                    <a:pt x="320" y="0"/>
                  </a:moveTo>
                  <a:cubicBezTo>
                    <a:pt x="286" y="17"/>
                    <a:pt x="254" y="22"/>
                    <a:pt x="216" y="26"/>
                  </a:cubicBezTo>
                  <a:cubicBezTo>
                    <a:pt x="199" y="30"/>
                    <a:pt x="192" y="30"/>
                    <a:pt x="172" y="28"/>
                  </a:cubicBezTo>
                  <a:cubicBezTo>
                    <a:pt x="144" y="19"/>
                    <a:pt x="115" y="33"/>
                    <a:pt x="96" y="52"/>
                  </a:cubicBezTo>
                  <a:cubicBezTo>
                    <a:pt x="87" y="61"/>
                    <a:pt x="82" y="70"/>
                    <a:pt x="70" y="74"/>
                  </a:cubicBezTo>
                  <a:cubicBezTo>
                    <a:pt x="61" y="81"/>
                    <a:pt x="51" y="87"/>
                    <a:pt x="40" y="90"/>
                  </a:cubicBezTo>
                  <a:cubicBezTo>
                    <a:pt x="25" y="101"/>
                    <a:pt x="17" y="114"/>
                    <a:pt x="0" y="122"/>
                  </a:cubicBezTo>
                </a:path>
              </a:pathLst>
            </a:custGeom>
            <a:noFill/>
            <a:ln w="19050">
              <a:solidFill>
                <a:srgbClr val="0033CC"/>
              </a:solidFill>
              <a:round/>
              <a:headEnd type="none" w="sm" len="sm"/>
              <a:tailEnd type="none" w="sm" len="sm"/>
            </a:ln>
          </p:spPr>
          <p:txBody>
            <a:bodyPr wrap="none" anchor="ctr"/>
            <a:lstStyle/>
            <a:p>
              <a:endParaRPr lang="en-US"/>
            </a:p>
          </p:txBody>
        </p:sp>
        <p:sp>
          <p:nvSpPr>
            <p:cNvPr id="9304" name="Oval 91"/>
            <p:cNvSpPr>
              <a:spLocks noChangeArrowheads="1"/>
            </p:cNvSpPr>
            <p:nvPr/>
          </p:nvSpPr>
          <p:spPr bwMode="auto">
            <a:xfrm>
              <a:off x="3186" y="2808"/>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grpSp>
          <p:nvGrpSpPr>
            <p:cNvPr id="4" name="Group 92"/>
            <p:cNvGrpSpPr>
              <a:grpSpLocks/>
            </p:cNvGrpSpPr>
            <p:nvPr/>
          </p:nvGrpSpPr>
          <p:grpSpPr bwMode="auto">
            <a:xfrm>
              <a:off x="3383" y="1893"/>
              <a:ext cx="221" cy="816"/>
              <a:chOff x="3526" y="1782"/>
              <a:chExt cx="186" cy="806"/>
            </a:xfrm>
          </p:grpSpPr>
          <p:sp>
            <p:nvSpPr>
              <p:cNvPr id="9473" name="Freeform 93"/>
              <p:cNvSpPr>
                <a:spLocks/>
              </p:cNvSpPr>
              <p:nvPr/>
            </p:nvSpPr>
            <p:spPr bwMode="auto">
              <a:xfrm>
                <a:off x="3542" y="2271"/>
                <a:ext cx="170" cy="317"/>
              </a:xfrm>
              <a:custGeom>
                <a:avLst/>
                <a:gdLst>
                  <a:gd name="T0" fmla="*/ 170 w 170"/>
                  <a:gd name="T1" fmla="*/ 317 h 317"/>
                  <a:gd name="T2" fmla="*/ 160 w 170"/>
                  <a:gd name="T3" fmla="*/ 267 h 317"/>
                  <a:gd name="T4" fmla="*/ 72 w 170"/>
                  <a:gd name="T5" fmla="*/ 239 h 317"/>
                  <a:gd name="T6" fmla="*/ 52 w 170"/>
                  <a:gd name="T7" fmla="*/ 227 h 317"/>
                  <a:gd name="T8" fmla="*/ 32 w 170"/>
                  <a:gd name="T9" fmla="*/ 191 h 317"/>
                  <a:gd name="T10" fmla="*/ 20 w 170"/>
                  <a:gd name="T11" fmla="*/ 159 h 317"/>
                  <a:gd name="T12" fmla="*/ 12 w 170"/>
                  <a:gd name="T13" fmla="*/ 143 h 317"/>
                  <a:gd name="T14" fmla="*/ 4 w 170"/>
                  <a:gd name="T15" fmla="*/ 77 h 317"/>
                  <a:gd name="T16" fmla="*/ 0 w 170"/>
                  <a:gd name="T17" fmla="*/ 1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317"/>
                  <a:gd name="T29" fmla="*/ 170 w 170"/>
                  <a:gd name="T30" fmla="*/ 317 h 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317">
                    <a:moveTo>
                      <a:pt x="170" y="317"/>
                    </a:moveTo>
                    <a:cubicBezTo>
                      <a:pt x="165" y="302"/>
                      <a:pt x="167" y="282"/>
                      <a:pt x="160" y="267"/>
                    </a:cubicBezTo>
                    <a:cubicBezTo>
                      <a:pt x="145" y="237"/>
                      <a:pt x="96" y="241"/>
                      <a:pt x="72" y="239"/>
                    </a:cubicBezTo>
                    <a:cubicBezTo>
                      <a:pt x="65" y="236"/>
                      <a:pt x="52" y="227"/>
                      <a:pt x="52" y="227"/>
                    </a:cubicBezTo>
                    <a:cubicBezTo>
                      <a:pt x="46" y="215"/>
                      <a:pt x="39" y="202"/>
                      <a:pt x="32" y="191"/>
                    </a:cubicBezTo>
                    <a:cubicBezTo>
                      <a:pt x="27" y="169"/>
                      <a:pt x="30" y="180"/>
                      <a:pt x="20" y="159"/>
                    </a:cubicBezTo>
                    <a:cubicBezTo>
                      <a:pt x="17" y="154"/>
                      <a:pt x="12" y="143"/>
                      <a:pt x="12" y="143"/>
                    </a:cubicBezTo>
                    <a:cubicBezTo>
                      <a:pt x="8" y="121"/>
                      <a:pt x="6" y="99"/>
                      <a:pt x="4" y="77"/>
                    </a:cubicBezTo>
                    <a:cubicBezTo>
                      <a:pt x="2" y="0"/>
                      <a:pt x="27" y="1"/>
                      <a:pt x="0" y="1"/>
                    </a:cubicBezTo>
                  </a:path>
                </a:pathLst>
              </a:custGeom>
              <a:noFill/>
              <a:ln w="19050">
                <a:solidFill>
                  <a:srgbClr val="0033CC"/>
                </a:solidFill>
                <a:round/>
                <a:headEnd type="none" w="sm" len="sm"/>
                <a:tailEnd type="none" w="sm" len="sm"/>
              </a:ln>
            </p:spPr>
            <p:txBody>
              <a:bodyPr wrap="none" anchor="ctr"/>
              <a:lstStyle/>
              <a:p>
                <a:endParaRPr lang="en-US"/>
              </a:p>
            </p:txBody>
          </p:sp>
          <p:sp>
            <p:nvSpPr>
              <p:cNvPr id="9474" name="Freeform 94"/>
              <p:cNvSpPr>
                <a:spLocks/>
              </p:cNvSpPr>
              <p:nvPr/>
            </p:nvSpPr>
            <p:spPr bwMode="auto">
              <a:xfrm>
                <a:off x="3526" y="1782"/>
                <a:ext cx="46" cy="502"/>
              </a:xfrm>
              <a:custGeom>
                <a:avLst/>
                <a:gdLst>
                  <a:gd name="T0" fmla="*/ 22 w 46"/>
                  <a:gd name="T1" fmla="*/ 502 h 502"/>
                  <a:gd name="T2" fmla="*/ 32 w 46"/>
                  <a:gd name="T3" fmla="*/ 404 h 502"/>
                  <a:gd name="T4" fmla="*/ 40 w 46"/>
                  <a:gd name="T5" fmla="*/ 330 h 502"/>
                  <a:gd name="T6" fmla="*/ 46 w 46"/>
                  <a:gd name="T7" fmla="*/ 238 h 502"/>
                  <a:gd name="T8" fmla="*/ 44 w 46"/>
                  <a:gd name="T9" fmla="*/ 116 h 502"/>
                  <a:gd name="T10" fmla="*/ 34 w 46"/>
                  <a:gd name="T11" fmla="*/ 98 h 502"/>
                  <a:gd name="T12" fmla="*/ 8 w 46"/>
                  <a:gd name="T13" fmla="*/ 22 h 502"/>
                  <a:gd name="T14" fmla="*/ 0 w 46"/>
                  <a:gd name="T15" fmla="*/ 0 h 502"/>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502"/>
                  <a:gd name="T26" fmla="*/ 46 w 46"/>
                  <a:gd name="T27" fmla="*/ 502 h 5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502">
                    <a:moveTo>
                      <a:pt x="22" y="502"/>
                    </a:moveTo>
                    <a:cubicBezTo>
                      <a:pt x="27" y="469"/>
                      <a:pt x="27" y="437"/>
                      <a:pt x="32" y="404"/>
                    </a:cubicBezTo>
                    <a:cubicBezTo>
                      <a:pt x="34" y="380"/>
                      <a:pt x="35" y="354"/>
                      <a:pt x="40" y="330"/>
                    </a:cubicBezTo>
                    <a:cubicBezTo>
                      <a:pt x="41" y="299"/>
                      <a:pt x="44" y="269"/>
                      <a:pt x="46" y="238"/>
                    </a:cubicBezTo>
                    <a:cubicBezTo>
                      <a:pt x="45" y="197"/>
                      <a:pt x="45" y="157"/>
                      <a:pt x="44" y="116"/>
                    </a:cubicBezTo>
                    <a:cubicBezTo>
                      <a:pt x="44" y="109"/>
                      <a:pt x="34" y="98"/>
                      <a:pt x="34" y="98"/>
                    </a:cubicBezTo>
                    <a:cubicBezTo>
                      <a:pt x="28" y="73"/>
                      <a:pt x="15" y="48"/>
                      <a:pt x="8" y="22"/>
                    </a:cubicBezTo>
                    <a:cubicBezTo>
                      <a:pt x="6" y="14"/>
                      <a:pt x="0" y="9"/>
                      <a:pt x="0" y="0"/>
                    </a:cubicBezTo>
                  </a:path>
                </a:pathLst>
              </a:custGeom>
              <a:noFill/>
              <a:ln w="19050">
                <a:solidFill>
                  <a:srgbClr val="0033CC"/>
                </a:solidFill>
                <a:round/>
                <a:headEnd type="none" w="sm" len="sm"/>
                <a:tailEnd type="none" w="sm" len="sm"/>
              </a:ln>
            </p:spPr>
            <p:txBody>
              <a:bodyPr wrap="none" anchor="ctr"/>
              <a:lstStyle/>
              <a:p>
                <a:endParaRPr lang="en-US"/>
              </a:p>
            </p:txBody>
          </p:sp>
        </p:grpSp>
        <p:sp>
          <p:nvSpPr>
            <p:cNvPr id="9306" name="Freeform 95"/>
            <p:cNvSpPr>
              <a:spLocks/>
            </p:cNvSpPr>
            <p:nvPr/>
          </p:nvSpPr>
          <p:spPr bwMode="auto">
            <a:xfrm>
              <a:off x="3596" y="2399"/>
              <a:ext cx="124" cy="303"/>
            </a:xfrm>
            <a:custGeom>
              <a:avLst/>
              <a:gdLst>
                <a:gd name="T0" fmla="*/ 422 w 105"/>
                <a:gd name="T1" fmla="*/ 0 h 300"/>
                <a:gd name="T2" fmla="*/ 319 w 105"/>
                <a:gd name="T3" fmla="*/ 133 h 300"/>
                <a:gd name="T4" fmla="*/ 315 w 105"/>
                <a:gd name="T5" fmla="*/ 241 h 300"/>
                <a:gd name="T6" fmla="*/ 21 w 105"/>
                <a:gd name="T7" fmla="*/ 287 h 300"/>
                <a:gd name="T8" fmla="*/ 46 w 105"/>
                <a:gd name="T9" fmla="*/ 345 h 300"/>
                <a:gd name="T10" fmla="*/ 117 w 105"/>
                <a:gd name="T11" fmla="*/ 410 h 300"/>
                <a:gd name="T12" fmla="*/ 109 w 105"/>
                <a:gd name="T13" fmla="*/ 487 h 300"/>
                <a:gd name="T14" fmla="*/ 37 w 105"/>
                <a:gd name="T15" fmla="*/ 557 h 300"/>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00"/>
                <a:gd name="T26" fmla="*/ 105 w 105"/>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00">
                  <a:moveTo>
                    <a:pt x="105" y="0"/>
                  </a:moveTo>
                  <a:cubicBezTo>
                    <a:pt x="103" y="39"/>
                    <a:pt x="104" y="47"/>
                    <a:pt x="79" y="72"/>
                  </a:cubicBezTo>
                  <a:cubicBezTo>
                    <a:pt x="78" y="91"/>
                    <a:pt x="79" y="111"/>
                    <a:pt x="77" y="130"/>
                  </a:cubicBezTo>
                  <a:cubicBezTo>
                    <a:pt x="75" y="156"/>
                    <a:pt x="21" y="153"/>
                    <a:pt x="5" y="154"/>
                  </a:cubicBezTo>
                  <a:cubicBezTo>
                    <a:pt x="2" y="166"/>
                    <a:pt x="0" y="178"/>
                    <a:pt x="11" y="186"/>
                  </a:cubicBezTo>
                  <a:cubicBezTo>
                    <a:pt x="18" y="197"/>
                    <a:pt x="22" y="209"/>
                    <a:pt x="29" y="220"/>
                  </a:cubicBezTo>
                  <a:cubicBezTo>
                    <a:pt x="33" y="235"/>
                    <a:pt x="37" y="248"/>
                    <a:pt x="27" y="262"/>
                  </a:cubicBezTo>
                  <a:cubicBezTo>
                    <a:pt x="24" y="275"/>
                    <a:pt x="19" y="290"/>
                    <a:pt x="9" y="300"/>
                  </a:cubicBezTo>
                </a:path>
              </a:pathLst>
            </a:custGeom>
            <a:noFill/>
            <a:ln w="19050">
              <a:solidFill>
                <a:srgbClr val="0033CC"/>
              </a:solidFill>
              <a:round/>
              <a:headEnd type="none" w="sm" len="sm"/>
              <a:tailEnd type="none" w="sm" len="sm"/>
            </a:ln>
          </p:spPr>
          <p:txBody>
            <a:bodyPr wrap="none" anchor="ctr"/>
            <a:lstStyle/>
            <a:p>
              <a:endParaRPr lang="en-US"/>
            </a:p>
          </p:txBody>
        </p:sp>
        <p:sp>
          <p:nvSpPr>
            <p:cNvPr id="9307" name="Oval 96"/>
            <p:cNvSpPr>
              <a:spLocks noChangeArrowheads="1"/>
            </p:cNvSpPr>
            <p:nvPr/>
          </p:nvSpPr>
          <p:spPr bwMode="auto">
            <a:xfrm>
              <a:off x="3586" y="2681"/>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grpSp>
          <p:nvGrpSpPr>
            <p:cNvPr id="5" name="Group 97"/>
            <p:cNvGrpSpPr>
              <a:grpSpLocks/>
            </p:cNvGrpSpPr>
            <p:nvPr/>
          </p:nvGrpSpPr>
          <p:grpSpPr bwMode="auto">
            <a:xfrm>
              <a:off x="3718" y="2395"/>
              <a:ext cx="340" cy="146"/>
              <a:chOff x="3808" y="2280"/>
              <a:chExt cx="286" cy="144"/>
            </a:xfrm>
          </p:grpSpPr>
          <p:sp>
            <p:nvSpPr>
              <p:cNvPr id="9471" name="Freeform 98"/>
              <p:cNvSpPr>
                <a:spLocks/>
              </p:cNvSpPr>
              <p:nvPr/>
            </p:nvSpPr>
            <p:spPr bwMode="auto">
              <a:xfrm>
                <a:off x="3808" y="2280"/>
                <a:ext cx="244" cy="144"/>
              </a:xfrm>
              <a:custGeom>
                <a:avLst/>
                <a:gdLst>
                  <a:gd name="T0" fmla="*/ 0 w 244"/>
                  <a:gd name="T1" fmla="*/ 0 h 144"/>
                  <a:gd name="T2" fmla="*/ 74 w 244"/>
                  <a:gd name="T3" fmla="*/ 18 h 144"/>
                  <a:gd name="T4" fmla="*/ 152 w 244"/>
                  <a:gd name="T5" fmla="*/ 32 h 144"/>
                  <a:gd name="T6" fmla="*/ 188 w 244"/>
                  <a:gd name="T7" fmla="*/ 42 h 144"/>
                  <a:gd name="T8" fmla="*/ 196 w 244"/>
                  <a:gd name="T9" fmla="*/ 94 h 144"/>
                  <a:gd name="T10" fmla="*/ 212 w 244"/>
                  <a:gd name="T11" fmla="*/ 92 h 144"/>
                  <a:gd name="T12" fmla="*/ 214 w 244"/>
                  <a:gd name="T13" fmla="*/ 98 h 144"/>
                  <a:gd name="T14" fmla="*/ 238 w 244"/>
                  <a:gd name="T15" fmla="*/ 108 h 144"/>
                  <a:gd name="T16" fmla="*/ 244 w 244"/>
                  <a:gd name="T17" fmla="*/ 14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44"/>
                  <a:gd name="T29" fmla="*/ 244 w 244"/>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44">
                    <a:moveTo>
                      <a:pt x="0" y="0"/>
                    </a:moveTo>
                    <a:cubicBezTo>
                      <a:pt x="22" y="11"/>
                      <a:pt x="49" y="16"/>
                      <a:pt x="74" y="18"/>
                    </a:cubicBezTo>
                    <a:cubicBezTo>
                      <a:pt x="100" y="23"/>
                      <a:pt x="125" y="29"/>
                      <a:pt x="152" y="32"/>
                    </a:cubicBezTo>
                    <a:cubicBezTo>
                      <a:pt x="164" y="36"/>
                      <a:pt x="176" y="36"/>
                      <a:pt x="188" y="42"/>
                    </a:cubicBezTo>
                    <a:cubicBezTo>
                      <a:pt x="192" y="59"/>
                      <a:pt x="189" y="77"/>
                      <a:pt x="196" y="94"/>
                    </a:cubicBezTo>
                    <a:cubicBezTo>
                      <a:pt x="201" y="93"/>
                      <a:pt x="207" y="91"/>
                      <a:pt x="212" y="92"/>
                    </a:cubicBezTo>
                    <a:cubicBezTo>
                      <a:pt x="214" y="92"/>
                      <a:pt x="213" y="97"/>
                      <a:pt x="214" y="98"/>
                    </a:cubicBezTo>
                    <a:cubicBezTo>
                      <a:pt x="223" y="107"/>
                      <a:pt x="226" y="106"/>
                      <a:pt x="238" y="108"/>
                    </a:cubicBezTo>
                    <a:cubicBezTo>
                      <a:pt x="242" y="119"/>
                      <a:pt x="244" y="133"/>
                      <a:pt x="244" y="144"/>
                    </a:cubicBezTo>
                  </a:path>
                </a:pathLst>
              </a:custGeom>
              <a:noFill/>
              <a:ln w="19050">
                <a:solidFill>
                  <a:srgbClr val="0033CC"/>
                </a:solidFill>
                <a:round/>
                <a:headEnd type="none" w="sm" len="sm"/>
                <a:tailEnd type="none" w="sm" len="sm"/>
              </a:ln>
            </p:spPr>
            <p:txBody>
              <a:bodyPr wrap="none" anchor="ctr"/>
              <a:lstStyle/>
              <a:p>
                <a:endParaRPr lang="en-US"/>
              </a:p>
            </p:txBody>
          </p:sp>
          <p:sp>
            <p:nvSpPr>
              <p:cNvPr id="9472" name="Freeform 99"/>
              <p:cNvSpPr>
                <a:spLocks/>
              </p:cNvSpPr>
              <p:nvPr/>
            </p:nvSpPr>
            <p:spPr bwMode="auto">
              <a:xfrm>
                <a:off x="4028" y="2348"/>
                <a:ext cx="66" cy="32"/>
              </a:xfrm>
              <a:custGeom>
                <a:avLst/>
                <a:gdLst>
                  <a:gd name="T0" fmla="*/ 0 w 66"/>
                  <a:gd name="T1" fmla="*/ 32 h 32"/>
                  <a:gd name="T2" fmla="*/ 38 w 66"/>
                  <a:gd name="T3" fmla="*/ 18 h 32"/>
                  <a:gd name="T4" fmla="*/ 58 w 66"/>
                  <a:gd name="T5" fmla="*/ 4 h 32"/>
                  <a:gd name="T6" fmla="*/ 64 w 66"/>
                  <a:gd name="T7" fmla="*/ 2 h 32"/>
                  <a:gd name="T8" fmla="*/ 64 w 66"/>
                  <a:gd name="T9" fmla="*/ 20 h 32"/>
                  <a:gd name="T10" fmla="*/ 0 60000 65536"/>
                  <a:gd name="T11" fmla="*/ 0 60000 65536"/>
                  <a:gd name="T12" fmla="*/ 0 60000 65536"/>
                  <a:gd name="T13" fmla="*/ 0 60000 65536"/>
                  <a:gd name="T14" fmla="*/ 0 60000 65536"/>
                  <a:gd name="T15" fmla="*/ 0 w 66"/>
                  <a:gd name="T16" fmla="*/ 0 h 32"/>
                  <a:gd name="T17" fmla="*/ 66 w 66"/>
                  <a:gd name="T18" fmla="*/ 32 h 32"/>
                </a:gdLst>
                <a:ahLst/>
                <a:cxnLst>
                  <a:cxn ang="T10">
                    <a:pos x="T0" y="T1"/>
                  </a:cxn>
                  <a:cxn ang="T11">
                    <a:pos x="T2" y="T3"/>
                  </a:cxn>
                  <a:cxn ang="T12">
                    <a:pos x="T4" y="T5"/>
                  </a:cxn>
                  <a:cxn ang="T13">
                    <a:pos x="T6" y="T7"/>
                  </a:cxn>
                  <a:cxn ang="T14">
                    <a:pos x="T8" y="T9"/>
                  </a:cxn>
                </a:cxnLst>
                <a:rect l="T15" t="T16" r="T17" b="T18"/>
                <a:pathLst>
                  <a:path w="66" h="32">
                    <a:moveTo>
                      <a:pt x="0" y="32"/>
                    </a:moveTo>
                    <a:cubicBezTo>
                      <a:pt x="13" y="29"/>
                      <a:pt x="28" y="26"/>
                      <a:pt x="38" y="18"/>
                    </a:cubicBezTo>
                    <a:cubicBezTo>
                      <a:pt x="44" y="13"/>
                      <a:pt x="50" y="8"/>
                      <a:pt x="58" y="4"/>
                    </a:cubicBezTo>
                    <a:cubicBezTo>
                      <a:pt x="60" y="3"/>
                      <a:pt x="63" y="0"/>
                      <a:pt x="64" y="2"/>
                    </a:cubicBezTo>
                    <a:cubicBezTo>
                      <a:pt x="66" y="8"/>
                      <a:pt x="64" y="14"/>
                      <a:pt x="64" y="20"/>
                    </a:cubicBezTo>
                  </a:path>
                </a:pathLst>
              </a:custGeom>
              <a:noFill/>
              <a:ln w="19050">
                <a:solidFill>
                  <a:srgbClr val="0033CC"/>
                </a:solidFill>
                <a:round/>
                <a:headEnd type="none" w="sm" len="sm"/>
                <a:tailEnd type="none" w="sm" len="sm"/>
              </a:ln>
            </p:spPr>
            <p:txBody>
              <a:bodyPr wrap="none" anchor="ctr"/>
              <a:lstStyle/>
              <a:p>
                <a:endParaRPr lang="en-US"/>
              </a:p>
            </p:txBody>
          </p:sp>
        </p:grpSp>
        <p:sp>
          <p:nvSpPr>
            <p:cNvPr id="9309" name="Freeform 100"/>
            <p:cNvSpPr>
              <a:spLocks/>
            </p:cNvSpPr>
            <p:nvPr/>
          </p:nvSpPr>
          <p:spPr bwMode="auto">
            <a:xfrm>
              <a:off x="3725" y="2203"/>
              <a:ext cx="153" cy="203"/>
            </a:xfrm>
            <a:custGeom>
              <a:avLst/>
              <a:gdLst>
                <a:gd name="T0" fmla="*/ 481 w 128"/>
                <a:gd name="T1" fmla="*/ 0 h 201"/>
                <a:gd name="T2" fmla="*/ 123 w 128"/>
                <a:gd name="T3" fmla="*/ 233 h 201"/>
                <a:gd name="T4" fmla="*/ 45 w 128"/>
                <a:gd name="T5" fmla="*/ 284 h 201"/>
                <a:gd name="T6" fmla="*/ 24 w 128"/>
                <a:gd name="T7" fmla="*/ 335 h 201"/>
                <a:gd name="T8" fmla="*/ 0 w 128"/>
                <a:gd name="T9" fmla="*/ 349 h 201"/>
                <a:gd name="T10" fmla="*/ 0 60000 65536"/>
                <a:gd name="T11" fmla="*/ 0 60000 65536"/>
                <a:gd name="T12" fmla="*/ 0 60000 65536"/>
                <a:gd name="T13" fmla="*/ 0 60000 65536"/>
                <a:gd name="T14" fmla="*/ 0 60000 65536"/>
                <a:gd name="T15" fmla="*/ 0 w 128"/>
                <a:gd name="T16" fmla="*/ 0 h 201"/>
                <a:gd name="T17" fmla="*/ 128 w 128"/>
                <a:gd name="T18" fmla="*/ 201 h 201"/>
              </a:gdLst>
              <a:ahLst/>
              <a:cxnLst>
                <a:cxn ang="T10">
                  <a:pos x="T0" y="T1"/>
                </a:cxn>
                <a:cxn ang="T11">
                  <a:pos x="T2" y="T3"/>
                </a:cxn>
                <a:cxn ang="T12">
                  <a:pos x="T4" y="T5"/>
                </a:cxn>
                <a:cxn ang="T13">
                  <a:pos x="T6" y="T7"/>
                </a:cxn>
                <a:cxn ang="T14">
                  <a:pos x="T8" y="T9"/>
                </a:cxn>
              </a:cxnLst>
              <a:rect l="T15" t="T16" r="T17" b="T18"/>
              <a:pathLst>
                <a:path w="128" h="201">
                  <a:moveTo>
                    <a:pt x="110" y="0"/>
                  </a:moveTo>
                  <a:cubicBezTo>
                    <a:pt x="128" y="73"/>
                    <a:pt x="77" y="93"/>
                    <a:pt x="28" y="126"/>
                  </a:cubicBezTo>
                  <a:cubicBezTo>
                    <a:pt x="22" y="135"/>
                    <a:pt x="16" y="143"/>
                    <a:pt x="10" y="152"/>
                  </a:cubicBezTo>
                  <a:cubicBezTo>
                    <a:pt x="8" y="161"/>
                    <a:pt x="9" y="171"/>
                    <a:pt x="6" y="180"/>
                  </a:cubicBezTo>
                  <a:cubicBezTo>
                    <a:pt x="0" y="201"/>
                    <a:pt x="0" y="180"/>
                    <a:pt x="0" y="188"/>
                  </a:cubicBezTo>
                </a:path>
              </a:pathLst>
            </a:custGeom>
            <a:noFill/>
            <a:ln w="19050">
              <a:solidFill>
                <a:srgbClr val="0033CC"/>
              </a:solidFill>
              <a:round/>
              <a:headEnd type="none" w="sm" len="sm"/>
              <a:tailEnd type="none" w="sm" len="sm"/>
            </a:ln>
          </p:spPr>
          <p:txBody>
            <a:bodyPr wrap="none" anchor="ctr"/>
            <a:lstStyle/>
            <a:p>
              <a:endParaRPr lang="en-US"/>
            </a:p>
          </p:txBody>
        </p:sp>
        <p:sp>
          <p:nvSpPr>
            <p:cNvPr id="9310" name="Oval 101"/>
            <p:cNvSpPr>
              <a:spLocks noChangeArrowheads="1"/>
            </p:cNvSpPr>
            <p:nvPr/>
          </p:nvSpPr>
          <p:spPr bwMode="auto">
            <a:xfrm>
              <a:off x="3700" y="2371"/>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11" name="Freeform 102"/>
            <p:cNvSpPr>
              <a:spLocks/>
            </p:cNvSpPr>
            <p:nvPr/>
          </p:nvSpPr>
          <p:spPr bwMode="auto">
            <a:xfrm>
              <a:off x="3811" y="2658"/>
              <a:ext cx="126" cy="30"/>
            </a:xfrm>
            <a:custGeom>
              <a:avLst/>
              <a:gdLst>
                <a:gd name="T0" fmla="*/ 456 w 106"/>
                <a:gd name="T1" fmla="*/ 29 h 30"/>
                <a:gd name="T2" fmla="*/ 339 w 106"/>
                <a:gd name="T3" fmla="*/ 0 h 30"/>
                <a:gd name="T4" fmla="*/ 184 w 106"/>
                <a:gd name="T5" fmla="*/ 2 h 30"/>
                <a:gd name="T6" fmla="*/ 0 w 106"/>
                <a:gd name="T7" fmla="*/ 50 h 30"/>
                <a:gd name="T8" fmla="*/ 0 60000 65536"/>
                <a:gd name="T9" fmla="*/ 0 60000 65536"/>
                <a:gd name="T10" fmla="*/ 0 60000 65536"/>
                <a:gd name="T11" fmla="*/ 0 60000 65536"/>
                <a:gd name="T12" fmla="*/ 0 w 106"/>
                <a:gd name="T13" fmla="*/ 0 h 30"/>
                <a:gd name="T14" fmla="*/ 106 w 106"/>
                <a:gd name="T15" fmla="*/ 30 h 30"/>
              </a:gdLst>
              <a:ahLst/>
              <a:cxnLst>
                <a:cxn ang="T8">
                  <a:pos x="T0" y="T1"/>
                </a:cxn>
                <a:cxn ang="T9">
                  <a:pos x="T2" y="T3"/>
                </a:cxn>
                <a:cxn ang="T10">
                  <a:pos x="T4" y="T5"/>
                </a:cxn>
                <a:cxn ang="T11">
                  <a:pos x="T6" y="T7"/>
                </a:cxn>
              </a:cxnLst>
              <a:rect l="T12" t="T13" r="T14" b="T15"/>
              <a:pathLst>
                <a:path w="106" h="30">
                  <a:moveTo>
                    <a:pt x="106" y="18"/>
                  </a:moveTo>
                  <a:cubicBezTo>
                    <a:pt x="96" y="11"/>
                    <a:pt x="90" y="3"/>
                    <a:pt x="78" y="0"/>
                  </a:cubicBezTo>
                  <a:cubicBezTo>
                    <a:pt x="66" y="1"/>
                    <a:pt x="54" y="5"/>
                    <a:pt x="42" y="2"/>
                  </a:cubicBezTo>
                  <a:cubicBezTo>
                    <a:pt x="38" y="24"/>
                    <a:pt x="21" y="30"/>
                    <a:pt x="0" y="30"/>
                  </a:cubicBezTo>
                </a:path>
              </a:pathLst>
            </a:custGeom>
            <a:noFill/>
            <a:ln w="19050">
              <a:solidFill>
                <a:srgbClr val="0033CC"/>
              </a:solidFill>
              <a:round/>
              <a:headEnd type="none" w="sm" len="sm"/>
              <a:tailEnd type="none" w="sm" len="sm"/>
            </a:ln>
          </p:spPr>
          <p:txBody>
            <a:bodyPr wrap="none" anchor="ctr"/>
            <a:lstStyle/>
            <a:p>
              <a:endParaRPr lang="en-US"/>
            </a:p>
          </p:txBody>
        </p:sp>
        <p:sp>
          <p:nvSpPr>
            <p:cNvPr id="9312" name="Freeform 103"/>
            <p:cNvSpPr>
              <a:spLocks/>
            </p:cNvSpPr>
            <p:nvPr/>
          </p:nvSpPr>
          <p:spPr bwMode="auto">
            <a:xfrm>
              <a:off x="3897" y="2431"/>
              <a:ext cx="56" cy="255"/>
            </a:xfrm>
            <a:custGeom>
              <a:avLst/>
              <a:gdLst>
                <a:gd name="T0" fmla="*/ 187 w 47"/>
                <a:gd name="T1" fmla="*/ 475 h 252"/>
                <a:gd name="T2" fmla="*/ 187 w 47"/>
                <a:gd name="T3" fmla="*/ 282 h 252"/>
                <a:gd name="T4" fmla="*/ 135 w 47"/>
                <a:gd name="T5" fmla="*/ 202 h 252"/>
                <a:gd name="T6" fmla="*/ 51 w 47"/>
                <a:gd name="T7" fmla="*/ 159 h 252"/>
                <a:gd name="T8" fmla="*/ 0 w 47"/>
                <a:gd name="T9" fmla="*/ 138 h 252"/>
                <a:gd name="T10" fmla="*/ 42 w 47"/>
                <a:gd name="T11" fmla="*/ 0 h 252"/>
                <a:gd name="T12" fmla="*/ 0 60000 65536"/>
                <a:gd name="T13" fmla="*/ 0 60000 65536"/>
                <a:gd name="T14" fmla="*/ 0 60000 65536"/>
                <a:gd name="T15" fmla="*/ 0 60000 65536"/>
                <a:gd name="T16" fmla="*/ 0 60000 65536"/>
                <a:gd name="T17" fmla="*/ 0 60000 65536"/>
                <a:gd name="T18" fmla="*/ 0 w 47"/>
                <a:gd name="T19" fmla="*/ 0 h 252"/>
                <a:gd name="T20" fmla="*/ 47 w 47"/>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47" h="252">
                  <a:moveTo>
                    <a:pt x="44" y="252"/>
                  </a:moveTo>
                  <a:cubicBezTo>
                    <a:pt x="46" y="198"/>
                    <a:pt x="47" y="209"/>
                    <a:pt x="44" y="150"/>
                  </a:cubicBezTo>
                  <a:cubicBezTo>
                    <a:pt x="43" y="138"/>
                    <a:pt x="46" y="113"/>
                    <a:pt x="32" y="108"/>
                  </a:cubicBezTo>
                  <a:cubicBezTo>
                    <a:pt x="26" y="99"/>
                    <a:pt x="19" y="92"/>
                    <a:pt x="12" y="84"/>
                  </a:cubicBezTo>
                  <a:cubicBezTo>
                    <a:pt x="8" y="80"/>
                    <a:pt x="0" y="72"/>
                    <a:pt x="0" y="72"/>
                  </a:cubicBezTo>
                  <a:cubicBezTo>
                    <a:pt x="2" y="45"/>
                    <a:pt x="10" y="28"/>
                    <a:pt x="1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313" name="Oval 104"/>
            <p:cNvSpPr>
              <a:spLocks noChangeArrowheads="1"/>
            </p:cNvSpPr>
            <p:nvPr/>
          </p:nvSpPr>
          <p:spPr bwMode="auto">
            <a:xfrm>
              <a:off x="3928" y="2662"/>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14" name="Freeform 105"/>
            <p:cNvSpPr>
              <a:spLocks/>
            </p:cNvSpPr>
            <p:nvPr/>
          </p:nvSpPr>
          <p:spPr bwMode="auto">
            <a:xfrm>
              <a:off x="3863" y="2212"/>
              <a:ext cx="40" cy="218"/>
            </a:xfrm>
            <a:custGeom>
              <a:avLst/>
              <a:gdLst>
                <a:gd name="T0" fmla="*/ 0 w 34"/>
                <a:gd name="T1" fmla="*/ 0 h 214"/>
                <a:gd name="T2" fmla="*/ 101 w 34"/>
                <a:gd name="T3" fmla="*/ 273 h 214"/>
                <a:gd name="T4" fmla="*/ 136 w 34"/>
                <a:gd name="T5" fmla="*/ 423 h 214"/>
                <a:gd name="T6" fmla="*/ 0 60000 65536"/>
                <a:gd name="T7" fmla="*/ 0 60000 65536"/>
                <a:gd name="T8" fmla="*/ 0 60000 65536"/>
                <a:gd name="T9" fmla="*/ 0 w 34"/>
                <a:gd name="T10" fmla="*/ 0 h 214"/>
                <a:gd name="T11" fmla="*/ 34 w 34"/>
                <a:gd name="T12" fmla="*/ 214 h 214"/>
              </a:gdLst>
              <a:ahLst/>
              <a:cxnLst>
                <a:cxn ang="T6">
                  <a:pos x="T0" y="T1"/>
                </a:cxn>
                <a:cxn ang="T7">
                  <a:pos x="T2" y="T3"/>
                </a:cxn>
                <a:cxn ang="T8">
                  <a:pos x="T4" y="T5"/>
                </a:cxn>
              </a:cxnLst>
              <a:rect l="T9" t="T10" r="T11" b="T12"/>
              <a:pathLst>
                <a:path w="34" h="214">
                  <a:moveTo>
                    <a:pt x="0" y="0"/>
                  </a:moveTo>
                  <a:cubicBezTo>
                    <a:pt x="6" y="44"/>
                    <a:pt x="0" y="99"/>
                    <a:pt x="26" y="138"/>
                  </a:cubicBezTo>
                  <a:cubicBezTo>
                    <a:pt x="34" y="169"/>
                    <a:pt x="34" y="179"/>
                    <a:pt x="34" y="214"/>
                  </a:cubicBezTo>
                </a:path>
              </a:pathLst>
            </a:custGeom>
            <a:noFill/>
            <a:ln w="19050">
              <a:solidFill>
                <a:srgbClr val="0033CC"/>
              </a:solidFill>
              <a:round/>
              <a:headEnd type="none" w="sm" len="sm"/>
              <a:tailEnd type="none" w="sm" len="sm"/>
            </a:ln>
          </p:spPr>
          <p:txBody>
            <a:bodyPr wrap="none" anchor="ctr"/>
            <a:lstStyle/>
            <a:p>
              <a:endParaRPr lang="en-US"/>
            </a:p>
          </p:txBody>
        </p:sp>
        <p:sp>
          <p:nvSpPr>
            <p:cNvPr id="9315" name="Freeform 106"/>
            <p:cNvSpPr>
              <a:spLocks/>
            </p:cNvSpPr>
            <p:nvPr/>
          </p:nvSpPr>
          <p:spPr bwMode="auto">
            <a:xfrm>
              <a:off x="4032" y="2297"/>
              <a:ext cx="47" cy="142"/>
            </a:xfrm>
            <a:custGeom>
              <a:avLst/>
              <a:gdLst>
                <a:gd name="T0" fmla="*/ 156 w 40"/>
                <a:gd name="T1" fmla="*/ 0 h 140"/>
                <a:gd name="T2" fmla="*/ 86 w 40"/>
                <a:gd name="T3" fmla="*/ 73 h 140"/>
                <a:gd name="T4" fmla="*/ 22 w 40"/>
                <a:gd name="T5" fmla="*/ 128 h 140"/>
                <a:gd name="T6" fmla="*/ 47 w 40"/>
                <a:gd name="T7" fmla="*/ 270 h 140"/>
                <a:gd name="T8" fmla="*/ 0 60000 65536"/>
                <a:gd name="T9" fmla="*/ 0 60000 65536"/>
                <a:gd name="T10" fmla="*/ 0 60000 65536"/>
                <a:gd name="T11" fmla="*/ 0 60000 65536"/>
                <a:gd name="T12" fmla="*/ 0 w 40"/>
                <a:gd name="T13" fmla="*/ 0 h 140"/>
                <a:gd name="T14" fmla="*/ 40 w 40"/>
                <a:gd name="T15" fmla="*/ 140 h 140"/>
              </a:gdLst>
              <a:ahLst/>
              <a:cxnLst>
                <a:cxn ang="T8">
                  <a:pos x="T0" y="T1"/>
                </a:cxn>
                <a:cxn ang="T9">
                  <a:pos x="T2" y="T3"/>
                </a:cxn>
                <a:cxn ang="T10">
                  <a:pos x="T4" y="T5"/>
                </a:cxn>
                <a:cxn ang="T11">
                  <a:pos x="T6" y="T7"/>
                </a:cxn>
              </a:cxnLst>
              <a:rect l="T12" t="T13" r="T14" b="T15"/>
              <a:pathLst>
                <a:path w="40" h="140">
                  <a:moveTo>
                    <a:pt x="40" y="0"/>
                  </a:moveTo>
                  <a:cubicBezTo>
                    <a:pt x="35" y="14"/>
                    <a:pt x="31" y="26"/>
                    <a:pt x="22" y="38"/>
                  </a:cubicBezTo>
                  <a:cubicBezTo>
                    <a:pt x="19" y="50"/>
                    <a:pt x="15" y="57"/>
                    <a:pt x="6" y="66"/>
                  </a:cubicBezTo>
                  <a:cubicBezTo>
                    <a:pt x="0" y="91"/>
                    <a:pt x="12" y="115"/>
                    <a:pt x="12" y="140"/>
                  </a:cubicBezTo>
                </a:path>
              </a:pathLst>
            </a:custGeom>
            <a:noFill/>
            <a:ln w="19050">
              <a:solidFill>
                <a:srgbClr val="0033CC"/>
              </a:solidFill>
              <a:round/>
              <a:headEnd type="none" w="sm" len="sm"/>
              <a:tailEnd type="none" w="sm" len="sm"/>
            </a:ln>
          </p:spPr>
          <p:txBody>
            <a:bodyPr wrap="none" anchor="ctr"/>
            <a:lstStyle/>
            <a:p>
              <a:endParaRPr lang="en-US"/>
            </a:p>
          </p:txBody>
        </p:sp>
        <p:sp>
          <p:nvSpPr>
            <p:cNvPr id="9316" name="Freeform 107"/>
            <p:cNvSpPr>
              <a:spLocks/>
            </p:cNvSpPr>
            <p:nvPr/>
          </p:nvSpPr>
          <p:spPr bwMode="auto">
            <a:xfrm>
              <a:off x="4048" y="2365"/>
              <a:ext cx="22" cy="91"/>
            </a:xfrm>
            <a:custGeom>
              <a:avLst/>
              <a:gdLst>
                <a:gd name="T0" fmla="*/ 89 w 18"/>
                <a:gd name="T1" fmla="*/ 171 h 90"/>
                <a:gd name="T2" fmla="*/ 82 w 18"/>
                <a:gd name="T3" fmla="*/ 36 h 90"/>
                <a:gd name="T4" fmla="*/ 0 w 18"/>
                <a:gd name="T5" fmla="*/ 0 h 90"/>
                <a:gd name="T6" fmla="*/ 0 60000 65536"/>
                <a:gd name="T7" fmla="*/ 0 60000 65536"/>
                <a:gd name="T8" fmla="*/ 0 60000 65536"/>
                <a:gd name="T9" fmla="*/ 0 w 18"/>
                <a:gd name="T10" fmla="*/ 0 h 90"/>
                <a:gd name="T11" fmla="*/ 18 w 18"/>
                <a:gd name="T12" fmla="*/ 90 h 90"/>
              </a:gdLst>
              <a:ahLst/>
              <a:cxnLst>
                <a:cxn ang="T6">
                  <a:pos x="T0" y="T1"/>
                </a:cxn>
                <a:cxn ang="T7">
                  <a:pos x="T2" y="T3"/>
                </a:cxn>
                <a:cxn ang="T8">
                  <a:pos x="T4" y="T5"/>
                </a:cxn>
              </a:cxnLst>
              <a:rect l="T9" t="T10" r="T11" b="T12"/>
              <a:pathLst>
                <a:path w="18" h="90">
                  <a:moveTo>
                    <a:pt x="18" y="90"/>
                  </a:moveTo>
                  <a:cubicBezTo>
                    <a:pt x="17" y="67"/>
                    <a:pt x="17" y="43"/>
                    <a:pt x="16" y="20"/>
                  </a:cubicBezTo>
                  <a:cubicBezTo>
                    <a:pt x="16" y="14"/>
                    <a:pt x="5" y="0"/>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317" name="Freeform 108"/>
            <p:cNvSpPr>
              <a:spLocks/>
            </p:cNvSpPr>
            <p:nvPr/>
          </p:nvSpPr>
          <p:spPr bwMode="auto">
            <a:xfrm>
              <a:off x="4066" y="2397"/>
              <a:ext cx="27" cy="42"/>
            </a:xfrm>
            <a:custGeom>
              <a:avLst/>
              <a:gdLst>
                <a:gd name="T0" fmla="*/ 0 w 24"/>
                <a:gd name="T1" fmla="*/ 0 h 42"/>
                <a:gd name="T2" fmla="*/ 69 w 24"/>
                <a:gd name="T3" fmla="*/ 72 h 42"/>
                <a:gd name="T4" fmla="*/ 0 60000 65536"/>
                <a:gd name="T5" fmla="*/ 0 60000 65536"/>
                <a:gd name="T6" fmla="*/ 0 w 24"/>
                <a:gd name="T7" fmla="*/ 0 h 42"/>
                <a:gd name="T8" fmla="*/ 24 w 24"/>
                <a:gd name="T9" fmla="*/ 42 h 42"/>
              </a:gdLst>
              <a:ahLst/>
              <a:cxnLst>
                <a:cxn ang="T4">
                  <a:pos x="T0" y="T1"/>
                </a:cxn>
                <a:cxn ang="T5">
                  <a:pos x="T2" y="T3"/>
                </a:cxn>
              </a:cxnLst>
              <a:rect l="T6" t="T7" r="T8" b="T9"/>
              <a:pathLst>
                <a:path w="24" h="42">
                  <a:moveTo>
                    <a:pt x="0" y="0"/>
                  </a:moveTo>
                  <a:cubicBezTo>
                    <a:pt x="19" y="19"/>
                    <a:pt x="24" y="9"/>
                    <a:pt x="24" y="42"/>
                  </a:cubicBezTo>
                </a:path>
              </a:pathLst>
            </a:custGeom>
            <a:noFill/>
            <a:ln w="19050">
              <a:solidFill>
                <a:srgbClr val="0033CC"/>
              </a:solidFill>
              <a:round/>
              <a:headEnd type="none" w="sm" len="sm"/>
              <a:tailEnd type="none" w="sm" len="sm"/>
            </a:ln>
          </p:spPr>
          <p:txBody>
            <a:bodyPr wrap="none" anchor="ctr"/>
            <a:lstStyle/>
            <a:p>
              <a:endParaRPr lang="en-US"/>
            </a:p>
          </p:txBody>
        </p:sp>
        <p:sp>
          <p:nvSpPr>
            <p:cNvPr id="9318" name="Freeform 109"/>
            <p:cNvSpPr>
              <a:spLocks/>
            </p:cNvSpPr>
            <p:nvPr/>
          </p:nvSpPr>
          <p:spPr bwMode="auto">
            <a:xfrm>
              <a:off x="3162" y="2144"/>
              <a:ext cx="449" cy="170"/>
            </a:xfrm>
            <a:custGeom>
              <a:avLst/>
              <a:gdLst>
                <a:gd name="T0" fmla="*/ 1598 w 378"/>
                <a:gd name="T1" fmla="*/ 0 h 168"/>
                <a:gd name="T2" fmla="*/ 1216 w 378"/>
                <a:gd name="T3" fmla="*/ 86 h 168"/>
                <a:gd name="T4" fmla="*/ 776 w 378"/>
                <a:gd name="T5" fmla="*/ 183 h 168"/>
                <a:gd name="T6" fmla="*/ 242 w 378"/>
                <a:gd name="T7" fmla="*/ 285 h 168"/>
                <a:gd name="T8" fmla="*/ 0 w 378"/>
                <a:gd name="T9" fmla="*/ 319 h 168"/>
                <a:gd name="T10" fmla="*/ 0 60000 65536"/>
                <a:gd name="T11" fmla="*/ 0 60000 65536"/>
                <a:gd name="T12" fmla="*/ 0 60000 65536"/>
                <a:gd name="T13" fmla="*/ 0 60000 65536"/>
                <a:gd name="T14" fmla="*/ 0 60000 65536"/>
                <a:gd name="T15" fmla="*/ 0 w 378"/>
                <a:gd name="T16" fmla="*/ 0 h 168"/>
                <a:gd name="T17" fmla="*/ 378 w 378"/>
                <a:gd name="T18" fmla="*/ 168 h 168"/>
              </a:gdLst>
              <a:ahLst/>
              <a:cxnLst>
                <a:cxn ang="T10">
                  <a:pos x="T0" y="T1"/>
                </a:cxn>
                <a:cxn ang="T11">
                  <a:pos x="T2" y="T3"/>
                </a:cxn>
                <a:cxn ang="T12">
                  <a:pos x="T4" y="T5"/>
                </a:cxn>
                <a:cxn ang="T13">
                  <a:pos x="T6" y="T7"/>
                </a:cxn>
                <a:cxn ang="T14">
                  <a:pos x="T8" y="T9"/>
                </a:cxn>
              </a:cxnLst>
              <a:rect l="T15" t="T16" r="T17" b="T18"/>
              <a:pathLst>
                <a:path w="378" h="168">
                  <a:moveTo>
                    <a:pt x="378" y="0"/>
                  </a:moveTo>
                  <a:cubicBezTo>
                    <a:pt x="352" y="15"/>
                    <a:pt x="317" y="40"/>
                    <a:pt x="288" y="46"/>
                  </a:cubicBezTo>
                  <a:cubicBezTo>
                    <a:pt x="255" y="62"/>
                    <a:pt x="221" y="89"/>
                    <a:pt x="184" y="98"/>
                  </a:cubicBezTo>
                  <a:cubicBezTo>
                    <a:pt x="157" y="116"/>
                    <a:pt x="90" y="146"/>
                    <a:pt x="58" y="152"/>
                  </a:cubicBezTo>
                  <a:cubicBezTo>
                    <a:pt x="42" y="160"/>
                    <a:pt x="18" y="168"/>
                    <a:pt x="0" y="168"/>
                  </a:cubicBezTo>
                </a:path>
              </a:pathLst>
            </a:custGeom>
            <a:noFill/>
            <a:ln w="19050">
              <a:solidFill>
                <a:srgbClr val="0033CC"/>
              </a:solidFill>
              <a:round/>
              <a:headEnd type="none" w="sm" len="sm"/>
              <a:tailEnd type="none" w="sm" len="sm"/>
            </a:ln>
          </p:spPr>
          <p:txBody>
            <a:bodyPr wrap="none" anchor="ctr"/>
            <a:lstStyle/>
            <a:p>
              <a:endParaRPr lang="en-US"/>
            </a:p>
          </p:txBody>
        </p:sp>
        <p:sp>
          <p:nvSpPr>
            <p:cNvPr id="9319" name="Freeform 110"/>
            <p:cNvSpPr>
              <a:spLocks/>
            </p:cNvSpPr>
            <p:nvPr/>
          </p:nvSpPr>
          <p:spPr bwMode="auto">
            <a:xfrm>
              <a:off x="3158" y="2318"/>
              <a:ext cx="263" cy="24"/>
            </a:xfrm>
            <a:custGeom>
              <a:avLst/>
              <a:gdLst>
                <a:gd name="T0" fmla="*/ 0 w 222"/>
                <a:gd name="T1" fmla="*/ 0 h 24"/>
                <a:gd name="T2" fmla="*/ 160 w 222"/>
                <a:gd name="T3" fmla="*/ 22 h 24"/>
                <a:gd name="T4" fmla="*/ 352 w 222"/>
                <a:gd name="T5" fmla="*/ 22 h 24"/>
                <a:gd name="T6" fmla="*/ 750 w 222"/>
                <a:gd name="T7" fmla="*/ 26 h 24"/>
                <a:gd name="T8" fmla="*/ 910 w 222"/>
                <a:gd name="T9" fmla="*/ 34 h 24"/>
                <a:gd name="T10" fmla="*/ 897 w 222"/>
                <a:gd name="T11" fmla="*/ 46 h 24"/>
                <a:gd name="T12" fmla="*/ 0 60000 65536"/>
                <a:gd name="T13" fmla="*/ 0 60000 65536"/>
                <a:gd name="T14" fmla="*/ 0 60000 65536"/>
                <a:gd name="T15" fmla="*/ 0 60000 65536"/>
                <a:gd name="T16" fmla="*/ 0 60000 65536"/>
                <a:gd name="T17" fmla="*/ 0 60000 65536"/>
                <a:gd name="T18" fmla="*/ 0 w 222"/>
                <a:gd name="T19" fmla="*/ 0 h 24"/>
                <a:gd name="T20" fmla="*/ 222 w 22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22" h="24">
                  <a:moveTo>
                    <a:pt x="0" y="0"/>
                  </a:moveTo>
                  <a:cubicBezTo>
                    <a:pt x="12" y="3"/>
                    <a:pt x="27" y="5"/>
                    <a:pt x="38" y="12"/>
                  </a:cubicBezTo>
                  <a:cubicBezTo>
                    <a:pt x="58" y="5"/>
                    <a:pt x="40" y="11"/>
                    <a:pt x="86" y="12"/>
                  </a:cubicBezTo>
                  <a:cubicBezTo>
                    <a:pt x="118" y="13"/>
                    <a:pt x="150" y="13"/>
                    <a:pt x="182" y="14"/>
                  </a:cubicBezTo>
                  <a:cubicBezTo>
                    <a:pt x="195" y="15"/>
                    <a:pt x="209" y="12"/>
                    <a:pt x="220" y="18"/>
                  </a:cubicBezTo>
                  <a:cubicBezTo>
                    <a:pt x="222" y="19"/>
                    <a:pt x="218" y="24"/>
                    <a:pt x="218" y="24"/>
                  </a:cubicBezTo>
                </a:path>
              </a:pathLst>
            </a:custGeom>
            <a:noFill/>
            <a:ln w="19050">
              <a:solidFill>
                <a:srgbClr val="0033CC"/>
              </a:solidFill>
              <a:round/>
              <a:headEnd type="none" w="sm" len="sm"/>
              <a:tailEnd type="none" w="sm" len="sm"/>
            </a:ln>
          </p:spPr>
          <p:txBody>
            <a:bodyPr wrap="none" anchor="ctr"/>
            <a:lstStyle/>
            <a:p>
              <a:endParaRPr lang="en-US"/>
            </a:p>
          </p:txBody>
        </p:sp>
        <p:sp>
          <p:nvSpPr>
            <p:cNvPr id="9320" name="Freeform 111"/>
            <p:cNvSpPr>
              <a:spLocks/>
            </p:cNvSpPr>
            <p:nvPr/>
          </p:nvSpPr>
          <p:spPr bwMode="auto">
            <a:xfrm>
              <a:off x="3303" y="2274"/>
              <a:ext cx="1" cy="58"/>
            </a:xfrm>
            <a:custGeom>
              <a:avLst/>
              <a:gdLst>
                <a:gd name="T0" fmla="*/ 0 w 1"/>
                <a:gd name="T1" fmla="*/ 0 h 58"/>
                <a:gd name="T2" fmla="*/ 0 w 1"/>
                <a:gd name="T3" fmla="*/ 103 h 58"/>
                <a:gd name="T4" fmla="*/ 0 60000 65536"/>
                <a:gd name="T5" fmla="*/ 0 60000 65536"/>
                <a:gd name="T6" fmla="*/ 0 w 1"/>
                <a:gd name="T7" fmla="*/ 0 h 58"/>
                <a:gd name="T8" fmla="*/ 1 w 1"/>
                <a:gd name="T9" fmla="*/ 58 h 58"/>
              </a:gdLst>
              <a:ahLst/>
              <a:cxnLst>
                <a:cxn ang="T4">
                  <a:pos x="T0" y="T1"/>
                </a:cxn>
                <a:cxn ang="T5">
                  <a:pos x="T2" y="T3"/>
                </a:cxn>
              </a:cxnLst>
              <a:rect l="T6" t="T7" r="T8" b="T9"/>
              <a:pathLst>
                <a:path w="1" h="58">
                  <a:moveTo>
                    <a:pt x="0" y="0"/>
                  </a:moveTo>
                  <a:cubicBezTo>
                    <a:pt x="0" y="19"/>
                    <a:pt x="0" y="39"/>
                    <a:pt x="0" y="58"/>
                  </a:cubicBezTo>
                </a:path>
              </a:pathLst>
            </a:custGeom>
            <a:noFill/>
            <a:ln w="19050">
              <a:solidFill>
                <a:srgbClr val="0033CC"/>
              </a:solidFill>
              <a:round/>
              <a:headEnd type="none" w="sm" len="sm"/>
              <a:tailEnd type="none" w="sm" len="sm"/>
            </a:ln>
          </p:spPr>
          <p:txBody>
            <a:bodyPr wrap="none" anchor="ctr"/>
            <a:lstStyle/>
            <a:p>
              <a:endParaRPr lang="en-US"/>
            </a:p>
          </p:txBody>
        </p:sp>
        <p:sp>
          <p:nvSpPr>
            <p:cNvPr id="9321" name="Freeform 112"/>
            <p:cNvSpPr>
              <a:spLocks/>
            </p:cNvSpPr>
            <p:nvPr/>
          </p:nvSpPr>
          <p:spPr bwMode="auto">
            <a:xfrm>
              <a:off x="3158" y="2330"/>
              <a:ext cx="264" cy="141"/>
            </a:xfrm>
            <a:custGeom>
              <a:avLst/>
              <a:gdLst>
                <a:gd name="T0" fmla="*/ 0 w 223"/>
                <a:gd name="T1" fmla="*/ 0 h 139"/>
                <a:gd name="T2" fmla="*/ 358 w 223"/>
                <a:gd name="T3" fmla="*/ 165 h 139"/>
                <a:gd name="T4" fmla="*/ 397 w 223"/>
                <a:gd name="T5" fmla="*/ 126 h 139"/>
                <a:gd name="T6" fmla="*/ 408 w 223"/>
                <a:gd name="T7" fmla="*/ 136 h 139"/>
                <a:gd name="T8" fmla="*/ 442 w 223"/>
                <a:gd name="T9" fmla="*/ 147 h 139"/>
                <a:gd name="T10" fmla="*/ 527 w 223"/>
                <a:gd name="T11" fmla="*/ 161 h 139"/>
                <a:gd name="T12" fmla="*/ 653 w 223"/>
                <a:gd name="T13" fmla="*/ 181 h 139"/>
                <a:gd name="T14" fmla="*/ 723 w 223"/>
                <a:gd name="T15" fmla="*/ 234 h 139"/>
                <a:gd name="T16" fmla="*/ 868 w 223"/>
                <a:gd name="T17" fmla="*/ 260 h 139"/>
                <a:gd name="T18" fmla="*/ 912 w 223"/>
                <a:gd name="T19" fmla="*/ 266 h 139"/>
                <a:gd name="T20" fmla="*/ 886 w 223"/>
                <a:gd name="T21" fmla="*/ 268 h 139"/>
                <a:gd name="T22" fmla="*/ 845 w 223"/>
                <a:gd name="T23" fmla="*/ 268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3"/>
                <a:gd name="T37" fmla="*/ 0 h 139"/>
                <a:gd name="T38" fmla="*/ 223 w 223"/>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3" h="139">
                  <a:moveTo>
                    <a:pt x="0" y="0"/>
                  </a:moveTo>
                  <a:cubicBezTo>
                    <a:pt x="13" y="32"/>
                    <a:pt x="54" y="77"/>
                    <a:pt x="88" y="86"/>
                  </a:cubicBezTo>
                  <a:cubicBezTo>
                    <a:pt x="103" y="81"/>
                    <a:pt x="85" y="89"/>
                    <a:pt x="96" y="64"/>
                  </a:cubicBezTo>
                  <a:cubicBezTo>
                    <a:pt x="97" y="62"/>
                    <a:pt x="98" y="68"/>
                    <a:pt x="100" y="70"/>
                  </a:cubicBezTo>
                  <a:cubicBezTo>
                    <a:pt x="102" y="72"/>
                    <a:pt x="105" y="74"/>
                    <a:pt x="108" y="76"/>
                  </a:cubicBezTo>
                  <a:cubicBezTo>
                    <a:pt x="114" y="79"/>
                    <a:pt x="121" y="82"/>
                    <a:pt x="128" y="84"/>
                  </a:cubicBezTo>
                  <a:cubicBezTo>
                    <a:pt x="138" y="90"/>
                    <a:pt x="149" y="91"/>
                    <a:pt x="160" y="94"/>
                  </a:cubicBezTo>
                  <a:cubicBezTo>
                    <a:pt x="166" y="104"/>
                    <a:pt x="169" y="113"/>
                    <a:pt x="176" y="122"/>
                  </a:cubicBezTo>
                  <a:cubicBezTo>
                    <a:pt x="180" y="139"/>
                    <a:pt x="194" y="133"/>
                    <a:pt x="212" y="134"/>
                  </a:cubicBezTo>
                  <a:cubicBezTo>
                    <a:pt x="215" y="135"/>
                    <a:pt x="220" y="134"/>
                    <a:pt x="222" y="136"/>
                  </a:cubicBezTo>
                  <a:cubicBezTo>
                    <a:pt x="223" y="137"/>
                    <a:pt x="218" y="138"/>
                    <a:pt x="216" y="138"/>
                  </a:cubicBezTo>
                  <a:cubicBezTo>
                    <a:pt x="213" y="138"/>
                    <a:pt x="209" y="138"/>
                    <a:pt x="206" y="138"/>
                  </a:cubicBezTo>
                </a:path>
              </a:pathLst>
            </a:custGeom>
            <a:noFill/>
            <a:ln w="19050">
              <a:solidFill>
                <a:srgbClr val="0033CC"/>
              </a:solidFill>
              <a:round/>
              <a:headEnd type="none" w="sm" len="sm"/>
              <a:tailEnd type="none" w="sm" len="sm"/>
            </a:ln>
          </p:spPr>
          <p:txBody>
            <a:bodyPr wrap="none" anchor="ctr"/>
            <a:lstStyle/>
            <a:p>
              <a:endParaRPr lang="en-US"/>
            </a:p>
          </p:txBody>
        </p:sp>
        <p:sp>
          <p:nvSpPr>
            <p:cNvPr id="9322" name="Oval 113"/>
            <p:cNvSpPr>
              <a:spLocks noChangeArrowheads="1"/>
            </p:cNvSpPr>
            <p:nvPr/>
          </p:nvSpPr>
          <p:spPr bwMode="auto">
            <a:xfrm>
              <a:off x="3129" y="2293"/>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23" name="Freeform 114"/>
            <p:cNvSpPr>
              <a:spLocks/>
            </p:cNvSpPr>
            <p:nvPr/>
          </p:nvSpPr>
          <p:spPr bwMode="auto">
            <a:xfrm>
              <a:off x="3386" y="1887"/>
              <a:ext cx="147" cy="304"/>
            </a:xfrm>
            <a:custGeom>
              <a:avLst/>
              <a:gdLst>
                <a:gd name="T0" fmla="*/ 465 w 124"/>
                <a:gd name="T1" fmla="*/ 573 h 300"/>
                <a:gd name="T2" fmla="*/ 482 w 124"/>
                <a:gd name="T3" fmla="*/ 428 h 300"/>
                <a:gd name="T4" fmla="*/ 513 w 124"/>
                <a:gd name="T5" fmla="*/ 372 h 300"/>
                <a:gd name="T6" fmla="*/ 493 w 124"/>
                <a:gd name="T7" fmla="*/ 254 h 300"/>
                <a:gd name="T8" fmla="*/ 404 w 124"/>
                <a:gd name="T9" fmla="*/ 241 h 300"/>
                <a:gd name="T10" fmla="*/ 264 w 124"/>
                <a:gd name="T11" fmla="*/ 157 h 300"/>
                <a:gd name="T12" fmla="*/ 126 w 124"/>
                <a:gd name="T13" fmla="*/ 94 h 300"/>
                <a:gd name="T14" fmla="*/ 0 w 124"/>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00"/>
                <a:gd name="T26" fmla="*/ 124 w 124"/>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00">
                  <a:moveTo>
                    <a:pt x="112" y="300"/>
                  </a:moveTo>
                  <a:cubicBezTo>
                    <a:pt x="112" y="291"/>
                    <a:pt x="115" y="237"/>
                    <a:pt x="116" y="224"/>
                  </a:cubicBezTo>
                  <a:cubicBezTo>
                    <a:pt x="117" y="214"/>
                    <a:pt x="124" y="194"/>
                    <a:pt x="124" y="194"/>
                  </a:cubicBezTo>
                  <a:cubicBezTo>
                    <a:pt x="123" y="174"/>
                    <a:pt x="123" y="154"/>
                    <a:pt x="120" y="134"/>
                  </a:cubicBezTo>
                  <a:cubicBezTo>
                    <a:pt x="119" y="126"/>
                    <a:pt x="98" y="126"/>
                    <a:pt x="98" y="126"/>
                  </a:cubicBezTo>
                  <a:cubicBezTo>
                    <a:pt x="85" y="113"/>
                    <a:pt x="77" y="95"/>
                    <a:pt x="64" y="82"/>
                  </a:cubicBezTo>
                  <a:cubicBezTo>
                    <a:pt x="52" y="70"/>
                    <a:pt x="39" y="67"/>
                    <a:pt x="30" y="50"/>
                  </a:cubicBezTo>
                  <a:cubicBezTo>
                    <a:pt x="22" y="34"/>
                    <a:pt x="13" y="13"/>
                    <a:pt x="0" y="0"/>
                  </a:cubicBezTo>
                </a:path>
              </a:pathLst>
            </a:custGeom>
            <a:noFill/>
            <a:ln w="19050">
              <a:solidFill>
                <a:srgbClr val="0033CC"/>
              </a:solidFill>
              <a:round/>
              <a:headEnd type="none" w="sm" len="sm"/>
              <a:tailEnd type="none" w="sm" len="sm"/>
            </a:ln>
          </p:spPr>
          <p:txBody>
            <a:bodyPr wrap="none" anchor="ctr"/>
            <a:lstStyle/>
            <a:p>
              <a:endParaRPr lang="en-US"/>
            </a:p>
          </p:txBody>
        </p:sp>
        <p:grpSp>
          <p:nvGrpSpPr>
            <p:cNvPr id="6" name="Group 115"/>
            <p:cNvGrpSpPr>
              <a:grpSpLocks/>
            </p:cNvGrpSpPr>
            <p:nvPr/>
          </p:nvGrpSpPr>
          <p:grpSpPr bwMode="auto">
            <a:xfrm>
              <a:off x="3526" y="2095"/>
              <a:ext cx="343" cy="86"/>
              <a:chOff x="3636" y="2006"/>
              <a:chExt cx="288" cy="86"/>
            </a:xfrm>
          </p:grpSpPr>
          <p:sp>
            <p:nvSpPr>
              <p:cNvPr id="9469" name="Freeform 116"/>
              <p:cNvSpPr>
                <a:spLocks/>
              </p:cNvSpPr>
              <p:nvPr/>
            </p:nvSpPr>
            <p:spPr bwMode="auto">
              <a:xfrm>
                <a:off x="3636" y="2006"/>
                <a:ext cx="78" cy="28"/>
              </a:xfrm>
              <a:custGeom>
                <a:avLst/>
                <a:gdLst>
                  <a:gd name="T0" fmla="*/ 78 w 78"/>
                  <a:gd name="T1" fmla="*/ 28 h 28"/>
                  <a:gd name="T2" fmla="*/ 44 w 78"/>
                  <a:gd name="T3" fmla="*/ 18 h 28"/>
                  <a:gd name="T4" fmla="*/ 30 w 78"/>
                  <a:gd name="T5" fmla="*/ 0 h 28"/>
                  <a:gd name="T6" fmla="*/ 0 w 78"/>
                  <a:gd name="T7" fmla="*/ 4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78" y="28"/>
                    </a:moveTo>
                    <a:cubicBezTo>
                      <a:pt x="66" y="22"/>
                      <a:pt x="56" y="22"/>
                      <a:pt x="44" y="18"/>
                    </a:cubicBezTo>
                    <a:cubicBezTo>
                      <a:pt x="39" y="13"/>
                      <a:pt x="30" y="0"/>
                      <a:pt x="30" y="0"/>
                    </a:cubicBezTo>
                    <a:cubicBezTo>
                      <a:pt x="20" y="3"/>
                      <a:pt x="11" y="4"/>
                      <a:pt x="0" y="4"/>
                    </a:cubicBezTo>
                  </a:path>
                </a:pathLst>
              </a:custGeom>
              <a:noFill/>
              <a:ln w="19050">
                <a:solidFill>
                  <a:srgbClr val="0033CC"/>
                </a:solidFill>
                <a:round/>
                <a:headEnd type="none" w="sm" len="sm"/>
                <a:tailEnd type="none" w="sm" len="sm"/>
              </a:ln>
            </p:spPr>
            <p:txBody>
              <a:bodyPr wrap="none" anchor="ctr"/>
              <a:lstStyle/>
              <a:p>
                <a:endParaRPr lang="en-US"/>
              </a:p>
            </p:txBody>
          </p:sp>
          <p:sp>
            <p:nvSpPr>
              <p:cNvPr id="9470" name="Freeform 117"/>
              <p:cNvSpPr>
                <a:spLocks/>
              </p:cNvSpPr>
              <p:nvPr/>
            </p:nvSpPr>
            <p:spPr bwMode="auto">
              <a:xfrm>
                <a:off x="3716" y="2036"/>
                <a:ext cx="208" cy="56"/>
              </a:xfrm>
              <a:custGeom>
                <a:avLst/>
                <a:gdLst>
                  <a:gd name="T0" fmla="*/ 208 w 208"/>
                  <a:gd name="T1" fmla="*/ 56 h 56"/>
                  <a:gd name="T2" fmla="*/ 160 w 208"/>
                  <a:gd name="T3" fmla="*/ 48 h 56"/>
                  <a:gd name="T4" fmla="*/ 106 w 208"/>
                  <a:gd name="T5" fmla="*/ 16 h 56"/>
                  <a:gd name="T6" fmla="*/ 64 w 208"/>
                  <a:gd name="T7" fmla="*/ 12 h 56"/>
                  <a:gd name="T8" fmla="*/ 36 w 208"/>
                  <a:gd name="T9" fmla="*/ 8 h 56"/>
                  <a:gd name="T10" fmla="*/ 10 w 208"/>
                  <a:gd name="T11" fmla="*/ 2 h 56"/>
                  <a:gd name="T12" fmla="*/ 0 w 208"/>
                  <a:gd name="T13" fmla="*/ 0 h 56"/>
                  <a:gd name="T14" fmla="*/ 0 60000 65536"/>
                  <a:gd name="T15" fmla="*/ 0 60000 65536"/>
                  <a:gd name="T16" fmla="*/ 0 60000 65536"/>
                  <a:gd name="T17" fmla="*/ 0 60000 65536"/>
                  <a:gd name="T18" fmla="*/ 0 60000 65536"/>
                  <a:gd name="T19" fmla="*/ 0 60000 65536"/>
                  <a:gd name="T20" fmla="*/ 0 60000 65536"/>
                  <a:gd name="T21" fmla="*/ 0 w 208"/>
                  <a:gd name="T22" fmla="*/ 0 h 56"/>
                  <a:gd name="T23" fmla="*/ 208 w 20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56">
                    <a:moveTo>
                      <a:pt x="208" y="56"/>
                    </a:moveTo>
                    <a:cubicBezTo>
                      <a:pt x="192" y="53"/>
                      <a:pt x="176" y="51"/>
                      <a:pt x="160" y="48"/>
                    </a:cubicBezTo>
                    <a:cubicBezTo>
                      <a:pt x="141" y="35"/>
                      <a:pt x="129" y="22"/>
                      <a:pt x="106" y="16"/>
                    </a:cubicBezTo>
                    <a:cubicBezTo>
                      <a:pt x="95" y="9"/>
                      <a:pt x="77" y="14"/>
                      <a:pt x="64" y="12"/>
                    </a:cubicBezTo>
                    <a:cubicBezTo>
                      <a:pt x="55" y="11"/>
                      <a:pt x="36" y="8"/>
                      <a:pt x="36" y="8"/>
                    </a:cubicBezTo>
                    <a:cubicBezTo>
                      <a:pt x="20" y="3"/>
                      <a:pt x="28" y="5"/>
                      <a:pt x="10" y="2"/>
                    </a:cubicBezTo>
                    <a:cubicBezTo>
                      <a:pt x="3" y="0"/>
                      <a:pt x="6" y="0"/>
                      <a:pt x="0" y="0"/>
                    </a:cubicBezTo>
                  </a:path>
                </a:pathLst>
              </a:custGeom>
              <a:noFill/>
              <a:ln w="19050">
                <a:solidFill>
                  <a:srgbClr val="0033CC"/>
                </a:solidFill>
                <a:round/>
                <a:headEnd type="none" w="sm" len="sm"/>
                <a:tailEnd type="none" w="sm" len="sm"/>
              </a:ln>
            </p:spPr>
            <p:txBody>
              <a:bodyPr wrap="none" anchor="ctr"/>
              <a:lstStyle/>
              <a:p>
                <a:endParaRPr lang="en-US"/>
              </a:p>
            </p:txBody>
          </p:sp>
        </p:grpSp>
        <p:sp>
          <p:nvSpPr>
            <p:cNvPr id="9325" name="Freeform 118"/>
            <p:cNvSpPr>
              <a:spLocks/>
            </p:cNvSpPr>
            <p:nvPr/>
          </p:nvSpPr>
          <p:spPr bwMode="auto">
            <a:xfrm>
              <a:off x="3597" y="1923"/>
              <a:ext cx="523" cy="221"/>
            </a:xfrm>
            <a:custGeom>
              <a:avLst/>
              <a:gdLst>
                <a:gd name="T0" fmla="*/ 1871 w 440"/>
                <a:gd name="T1" fmla="*/ 0 h 218"/>
                <a:gd name="T2" fmla="*/ 1735 w 440"/>
                <a:gd name="T3" fmla="*/ 10 h 218"/>
                <a:gd name="T4" fmla="*/ 1431 w 440"/>
                <a:gd name="T5" fmla="*/ 55 h 218"/>
                <a:gd name="T6" fmla="*/ 1086 w 440"/>
                <a:gd name="T7" fmla="*/ 157 h 218"/>
                <a:gd name="T8" fmla="*/ 891 w 440"/>
                <a:gd name="T9" fmla="*/ 192 h 218"/>
                <a:gd name="T10" fmla="*/ 712 w 440"/>
                <a:gd name="T11" fmla="*/ 236 h 218"/>
                <a:gd name="T12" fmla="*/ 240 w 440"/>
                <a:gd name="T13" fmla="*/ 340 h 218"/>
                <a:gd name="T14" fmla="*/ 109 w 440"/>
                <a:gd name="T15" fmla="*/ 368 h 218"/>
                <a:gd name="T16" fmla="*/ 68 w 440"/>
                <a:gd name="T17" fmla="*/ 395 h 218"/>
                <a:gd name="T18" fmla="*/ 0 w 440"/>
                <a:gd name="T19" fmla="*/ 415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218"/>
                <a:gd name="T32" fmla="*/ 440 w 440"/>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218">
                  <a:moveTo>
                    <a:pt x="440" y="0"/>
                  </a:moveTo>
                  <a:cubicBezTo>
                    <a:pt x="428" y="1"/>
                    <a:pt x="419" y="4"/>
                    <a:pt x="408" y="6"/>
                  </a:cubicBezTo>
                  <a:cubicBezTo>
                    <a:pt x="386" y="17"/>
                    <a:pt x="357" y="15"/>
                    <a:pt x="336" y="28"/>
                  </a:cubicBezTo>
                  <a:cubicBezTo>
                    <a:pt x="308" y="45"/>
                    <a:pt x="282" y="62"/>
                    <a:pt x="256" y="82"/>
                  </a:cubicBezTo>
                  <a:cubicBezTo>
                    <a:pt x="244" y="91"/>
                    <a:pt x="223" y="93"/>
                    <a:pt x="210" y="100"/>
                  </a:cubicBezTo>
                  <a:cubicBezTo>
                    <a:pt x="196" y="108"/>
                    <a:pt x="184" y="120"/>
                    <a:pt x="168" y="124"/>
                  </a:cubicBezTo>
                  <a:cubicBezTo>
                    <a:pt x="135" y="146"/>
                    <a:pt x="96" y="170"/>
                    <a:pt x="56" y="178"/>
                  </a:cubicBezTo>
                  <a:cubicBezTo>
                    <a:pt x="47" y="184"/>
                    <a:pt x="36" y="187"/>
                    <a:pt x="26" y="192"/>
                  </a:cubicBezTo>
                  <a:cubicBezTo>
                    <a:pt x="22" y="197"/>
                    <a:pt x="20" y="204"/>
                    <a:pt x="16" y="208"/>
                  </a:cubicBezTo>
                  <a:cubicBezTo>
                    <a:pt x="12" y="212"/>
                    <a:pt x="4" y="214"/>
                    <a:pt x="0" y="218"/>
                  </a:cubicBezTo>
                </a:path>
              </a:pathLst>
            </a:custGeom>
            <a:noFill/>
            <a:ln w="19050">
              <a:solidFill>
                <a:srgbClr val="0033CC"/>
              </a:solidFill>
              <a:round/>
              <a:headEnd type="none" w="sm" len="sm"/>
              <a:tailEnd type="none" w="sm" len="sm"/>
            </a:ln>
          </p:spPr>
          <p:txBody>
            <a:bodyPr wrap="none" anchor="ctr"/>
            <a:lstStyle/>
            <a:p>
              <a:endParaRPr lang="en-US"/>
            </a:p>
          </p:txBody>
        </p:sp>
        <p:sp>
          <p:nvSpPr>
            <p:cNvPr id="9326" name="Oval 119"/>
            <p:cNvSpPr>
              <a:spLocks noChangeArrowheads="1"/>
            </p:cNvSpPr>
            <p:nvPr/>
          </p:nvSpPr>
          <p:spPr bwMode="auto">
            <a:xfrm>
              <a:off x="3586" y="2127"/>
              <a:ext cx="47" cy="42"/>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27" name="Freeform 120"/>
            <p:cNvSpPr>
              <a:spLocks/>
            </p:cNvSpPr>
            <p:nvPr/>
          </p:nvSpPr>
          <p:spPr bwMode="auto">
            <a:xfrm>
              <a:off x="3173" y="1881"/>
              <a:ext cx="203" cy="70"/>
            </a:xfrm>
            <a:custGeom>
              <a:avLst/>
              <a:gdLst>
                <a:gd name="T0" fmla="*/ 690 w 172"/>
                <a:gd name="T1" fmla="*/ 0 h 70"/>
                <a:gd name="T2" fmla="*/ 368 w 172"/>
                <a:gd name="T3" fmla="*/ 70 h 70"/>
                <a:gd name="T4" fmla="*/ 131 w 172"/>
                <a:gd name="T5" fmla="*/ 51 h 70"/>
                <a:gd name="T6" fmla="*/ 18 w 172"/>
                <a:gd name="T7" fmla="*/ 70 h 70"/>
                <a:gd name="T8" fmla="*/ 2 w 172"/>
                <a:gd name="T9" fmla="*/ 119 h 70"/>
                <a:gd name="T10" fmla="*/ 0 60000 65536"/>
                <a:gd name="T11" fmla="*/ 0 60000 65536"/>
                <a:gd name="T12" fmla="*/ 0 60000 65536"/>
                <a:gd name="T13" fmla="*/ 0 60000 65536"/>
                <a:gd name="T14" fmla="*/ 0 60000 65536"/>
                <a:gd name="T15" fmla="*/ 0 w 172"/>
                <a:gd name="T16" fmla="*/ 0 h 70"/>
                <a:gd name="T17" fmla="*/ 172 w 172"/>
                <a:gd name="T18" fmla="*/ 70 h 70"/>
              </a:gdLst>
              <a:ahLst/>
              <a:cxnLst>
                <a:cxn ang="T10">
                  <a:pos x="T0" y="T1"/>
                </a:cxn>
                <a:cxn ang="T11">
                  <a:pos x="T2" y="T3"/>
                </a:cxn>
                <a:cxn ang="T12">
                  <a:pos x="T4" y="T5"/>
                </a:cxn>
                <a:cxn ang="T13">
                  <a:pos x="T6" y="T7"/>
                </a:cxn>
                <a:cxn ang="T14">
                  <a:pos x="T8" y="T9"/>
                </a:cxn>
              </a:cxnLst>
              <a:rect l="T15" t="T16" r="T17" b="T18"/>
              <a:pathLst>
                <a:path w="172" h="70">
                  <a:moveTo>
                    <a:pt x="172" y="0"/>
                  </a:moveTo>
                  <a:cubicBezTo>
                    <a:pt x="134" y="5"/>
                    <a:pt x="118" y="14"/>
                    <a:pt x="92" y="40"/>
                  </a:cubicBezTo>
                  <a:cubicBezTo>
                    <a:pt x="71" y="39"/>
                    <a:pt x="52" y="37"/>
                    <a:pt x="32" y="30"/>
                  </a:cubicBezTo>
                  <a:cubicBezTo>
                    <a:pt x="19" y="32"/>
                    <a:pt x="13" y="31"/>
                    <a:pt x="4" y="40"/>
                  </a:cubicBezTo>
                  <a:cubicBezTo>
                    <a:pt x="0" y="55"/>
                    <a:pt x="2" y="45"/>
                    <a:pt x="2" y="70"/>
                  </a:cubicBezTo>
                </a:path>
              </a:pathLst>
            </a:custGeom>
            <a:noFill/>
            <a:ln w="19050">
              <a:solidFill>
                <a:srgbClr val="0033CC"/>
              </a:solidFill>
              <a:round/>
              <a:headEnd type="none" w="sm" len="sm"/>
              <a:tailEnd type="none" w="sm" len="sm"/>
            </a:ln>
          </p:spPr>
          <p:txBody>
            <a:bodyPr wrap="none" anchor="ctr"/>
            <a:lstStyle/>
            <a:p>
              <a:endParaRPr lang="en-US"/>
            </a:p>
          </p:txBody>
        </p:sp>
        <p:sp>
          <p:nvSpPr>
            <p:cNvPr id="9328" name="Freeform 121"/>
            <p:cNvSpPr>
              <a:spLocks/>
            </p:cNvSpPr>
            <p:nvPr/>
          </p:nvSpPr>
          <p:spPr bwMode="auto">
            <a:xfrm>
              <a:off x="3298" y="2138"/>
              <a:ext cx="136" cy="20"/>
            </a:xfrm>
            <a:custGeom>
              <a:avLst/>
              <a:gdLst>
                <a:gd name="T0" fmla="*/ 495 w 114"/>
                <a:gd name="T1" fmla="*/ 21 h 20"/>
                <a:gd name="T2" fmla="*/ 354 w 114"/>
                <a:gd name="T3" fmla="*/ 34 h 20"/>
                <a:gd name="T4" fmla="*/ 72 w 114"/>
                <a:gd name="T5" fmla="*/ 28 h 20"/>
                <a:gd name="T6" fmla="*/ 0 w 114"/>
                <a:gd name="T7" fmla="*/ 0 h 20"/>
                <a:gd name="T8" fmla="*/ 0 60000 65536"/>
                <a:gd name="T9" fmla="*/ 0 60000 65536"/>
                <a:gd name="T10" fmla="*/ 0 60000 65536"/>
                <a:gd name="T11" fmla="*/ 0 60000 65536"/>
                <a:gd name="T12" fmla="*/ 0 w 114"/>
                <a:gd name="T13" fmla="*/ 0 h 20"/>
                <a:gd name="T14" fmla="*/ 114 w 114"/>
                <a:gd name="T15" fmla="*/ 20 h 20"/>
              </a:gdLst>
              <a:ahLst/>
              <a:cxnLst>
                <a:cxn ang="T8">
                  <a:pos x="T0" y="T1"/>
                </a:cxn>
                <a:cxn ang="T9">
                  <a:pos x="T2" y="T3"/>
                </a:cxn>
                <a:cxn ang="T10">
                  <a:pos x="T4" y="T5"/>
                </a:cxn>
                <a:cxn ang="T11">
                  <a:pos x="T6" y="T7"/>
                </a:cxn>
              </a:cxnLst>
              <a:rect l="T12" t="T13" r="T14" b="T15"/>
              <a:pathLst>
                <a:path w="114" h="20">
                  <a:moveTo>
                    <a:pt x="114" y="12"/>
                  </a:moveTo>
                  <a:cubicBezTo>
                    <a:pt x="104" y="15"/>
                    <a:pt x="82" y="20"/>
                    <a:pt x="82" y="20"/>
                  </a:cubicBezTo>
                  <a:cubicBezTo>
                    <a:pt x="62" y="19"/>
                    <a:pt x="36" y="13"/>
                    <a:pt x="16" y="16"/>
                  </a:cubicBezTo>
                  <a:cubicBezTo>
                    <a:pt x="5" y="13"/>
                    <a:pt x="8" y="8"/>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329" name="Freeform 122"/>
            <p:cNvSpPr>
              <a:spLocks/>
            </p:cNvSpPr>
            <p:nvPr/>
          </p:nvSpPr>
          <p:spPr bwMode="auto">
            <a:xfrm>
              <a:off x="3320" y="1960"/>
              <a:ext cx="123" cy="25"/>
            </a:xfrm>
            <a:custGeom>
              <a:avLst/>
              <a:gdLst>
                <a:gd name="T0" fmla="*/ 422 w 104"/>
                <a:gd name="T1" fmla="*/ 0 h 25"/>
                <a:gd name="T2" fmla="*/ 0 w 104"/>
                <a:gd name="T3" fmla="*/ 22 h 25"/>
                <a:gd name="T4" fmla="*/ 0 60000 65536"/>
                <a:gd name="T5" fmla="*/ 0 60000 65536"/>
                <a:gd name="T6" fmla="*/ 0 w 104"/>
                <a:gd name="T7" fmla="*/ 0 h 25"/>
                <a:gd name="T8" fmla="*/ 104 w 104"/>
                <a:gd name="T9" fmla="*/ 25 h 25"/>
              </a:gdLst>
              <a:ahLst/>
              <a:cxnLst>
                <a:cxn ang="T4">
                  <a:pos x="T0" y="T1"/>
                </a:cxn>
                <a:cxn ang="T5">
                  <a:pos x="T2" y="T3"/>
                </a:cxn>
              </a:cxnLst>
              <a:rect l="T6" t="T7" r="T8" b="T9"/>
              <a:pathLst>
                <a:path w="104" h="25">
                  <a:moveTo>
                    <a:pt x="104" y="0"/>
                  </a:moveTo>
                  <a:cubicBezTo>
                    <a:pt x="79" y="25"/>
                    <a:pt x="29" y="14"/>
                    <a:pt x="0" y="14"/>
                  </a:cubicBezTo>
                </a:path>
              </a:pathLst>
            </a:custGeom>
            <a:noFill/>
            <a:ln w="19050">
              <a:solidFill>
                <a:srgbClr val="0033CC"/>
              </a:solidFill>
              <a:round/>
              <a:headEnd type="none" w="sm" len="sm"/>
              <a:tailEnd type="none" w="sm" len="sm"/>
            </a:ln>
          </p:spPr>
          <p:txBody>
            <a:bodyPr wrap="none" anchor="ctr"/>
            <a:lstStyle/>
            <a:p>
              <a:endParaRPr lang="en-US"/>
            </a:p>
          </p:txBody>
        </p:sp>
        <p:sp>
          <p:nvSpPr>
            <p:cNvPr id="9330" name="Freeform 123"/>
            <p:cNvSpPr>
              <a:spLocks/>
            </p:cNvSpPr>
            <p:nvPr/>
          </p:nvSpPr>
          <p:spPr bwMode="auto">
            <a:xfrm>
              <a:off x="3868" y="2051"/>
              <a:ext cx="171" cy="135"/>
            </a:xfrm>
            <a:custGeom>
              <a:avLst/>
              <a:gdLst>
                <a:gd name="T0" fmla="*/ 601 w 144"/>
                <a:gd name="T1" fmla="*/ 0 h 134"/>
                <a:gd name="T2" fmla="*/ 593 w 144"/>
                <a:gd name="T3" fmla="*/ 38 h 134"/>
                <a:gd name="T4" fmla="*/ 499 w 144"/>
                <a:gd name="T5" fmla="*/ 85 h 134"/>
                <a:gd name="T6" fmla="*/ 251 w 144"/>
                <a:gd name="T7" fmla="*/ 172 h 134"/>
                <a:gd name="T8" fmla="*/ 43 w 144"/>
                <a:gd name="T9" fmla="*/ 231 h 134"/>
                <a:gd name="T10" fmla="*/ 0 w 144"/>
                <a:gd name="T11" fmla="*/ 243 h 134"/>
                <a:gd name="T12" fmla="*/ 0 60000 65536"/>
                <a:gd name="T13" fmla="*/ 0 60000 65536"/>
                <a:gd name="T14" fmla="*/ 0 60000 65536"/>
                <a:gd name="T15" fmla="*/ 0 60000 65536"/>
                <a:gd name="T16" fmla="*/ 0 60000 65536"/>
                <a:gd name="T17" fmla="*/ 0 60000 65536"/>
                <a:gd name="T18" fmla="*/ 0 w 144"/>
                <a:gd name="T19" fmla="*/ 0 h 134"/>
                <a:gd name="T20" fmla="*/ 144 w 144"/>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44" h="134">
                  <a:moveTo>
                    <a:pt x="144" y="0"/>
                  </a:moveTo>
                  <a:cubicBezTo>
                    <a:pt x="143" y="7"/>
                    <a:pt x="144" y="15"/>
                    <a:pt x="142" y="22"/>
                  </a:cubicBezTo>
                  <a:cubicBezTo>
                    <a:pt x="140" y="33"/>
                    <a:pt x="126" y="37"/>
                    <a:pt x="120" y="46"/>
                  </a:cubicBezTo>
                  <a:cubicBezTo>
                    <a:pt x="105" y="68"/>
                    <a:pt x="85" y="88"/>
                    <a:pt x="60" y="96"/>
                  </a:cubicBezTo>
                  <a:cubicBezTo>
                    <a:pt x="46" y="110"/>
                    <a:pt x="27" y="115"/>
                    <a:pt x="10" y="126"/>
                  </a:cubicBezTo>
                  <a:cubicBezTo>
                    <a:pt x="8" y="130"/>
                    <a:pt x="0" y="134"/>
                    <a:pt x="0" y="134"/>
                  </a:cubicBezTo>
                </a:path>
              </a:pathLst>
            </a:custGeom>
            <a:noFill/>
            <a:ln w="19050">
              <a:solidFill>
                <a:srgbClr val="0033CC"/>
              </a:solidFill>
              <a:round/>
              <a:headEnd type="none" w="sm" len="sm"/>
              <a:tailEnd type="none" w="sm" len="sm"/>
            </a:ln>
          </p:spPr>
          <p:txBody>
            <a:bodyPr wrap="none" anchor="ctr"/>
            <a:lstStyle/>
            <a:p>
              <a:endParaRPr lang="en-US"/>
            </a:p>
          </p:txBody>
        </p:sp>
        <p:sp>
          <p:nvSpPr>
            <p:cNvPr id="9331" name="Freeform 124"/>
            <p:cNvSpPr>
              <a:spLocks/>
            </p:cNvSpPr>
            <p:nvPr/>
          </p:nvSpPr>
          <p:spPr bwMode="auto">
            <a:xfrm>
              <a:off x="3830" y="1873"/>
              <a:ext cx="62" cy="330"/>
            </a:xfrm>
            <a:custGeom>
              <a:avLst/>
              <a:gdLst>
                <a:gd name="T0" fmla="*/ 222 w 52"/>
                <a:gd name="T1" fmla="*/ 0 h 326"/>
                <a:gd name="T2" fmla="*/ 20 w 52"/>
                <a:gd name="T3" fmla="*/ 200 h 326"/>
                <a:gd name="T4" fmla="*/ 20 w 52"/>
                <a:gd name="T5" fmla="*/ 517 h 326"/>
                <a:gd name="T6" fmla="*/ 67 w 52"/>
                <a:gd name="T7" fmla="*/ 618 h 326"/>
                <a:gd name="T8" fmla="*/ 0 60000 65536"/>
                <a:gd name="T9" fmla="*/ 0 60000 65536"/>
                <a:gd name="T10" fmla="*/ 0 60000 65536"/>
                <a:gd name="T11" fmla="*/ 0 60000 65536"/>
                <a:gd name="T12" fmla="*/ 0 w 52"/>
                <a:gd name="T13" fmla="*/ 0 h 326"/>
                <a:gd name="T14" fmla="*/ 52 w 52"/>
                <a:gd name="T15" fmla="*/ 326 h 326"/>
              </a:gdLst>
              <a:ahLst/>
              <a:cxnLst>
                <a:cxn ang="T8">
                  <a:pos x="T0" y="T1"/>
                </a:cxn>
                <a:cxn ang="T9">
                  <a:pos x="T2" y="T3"/>
                </a:cxn>
                <a:cxn ang="T10">
                  <a:pos x="T4" y="T5"/>
                </a:cxn>
                <a:cxn ang="T11">
                  <a:pos x="T6" y="T7"/>
                </a:cxn>
              </a:cxnLst>
              <a:rect l="T12" t="T13" r="T14" b="T15"/>
              <a:pathLst>
                <a:path w="52" h="326">
                  <a:moveTo>
                    <a:pt x="52" y="0"/>
                  </a:moveTo>
                  <a:cubicBezTo>
                    <a:pt x="20" y="32"/>
                    <a:pt x="12" y="61"/>
                    <a:pt x="4" y="106"/>
                  </a:cubicBezTo>
                  <a:cubicBezTo>
                    <a:pt x="0" y="181"/>
                    <a:pt x="1" y="154"/>
                    <a:pt x="4" y="272"/>
                  </a:cubicBezTo>
                  <a:cubicBezTo>
                    <a:pt x="4" y="285"/>
                    <a:pt x="6" y="316"/>
                    <a:pt x="16" y="326"/>
                  </a:cubicBezTo>
                </a:path>
              </a:pathLst>
            </a:custGeom>
            <a:noFill/>
            <a:ln w="19050">
              <a:solidFill>
                <a:srgbClr val="0033CC"/>
              </a:solidFill>
              <a:round/>
              <a:headEnd type="none" w="sm" len="sm"/>
              <a:tailEnd type="none" w="sm" len="sm"/>
            </a:ln>
          </p:spPr>
          <p:txBody>
            <a:bodyPr wrap="none" anchor="ctr"/>
            <a:lstStyle/>
            <a:p>
              <a:endParaRPr lang="en-US"/>
            </a:p>
          </p:txBody>
        </p:sp>
        <p:sp>
          <p:nvSpPr>
            <p:cNvPr id="9332" name="Oval 125"/>
            <p:cNvSpPr>
              <a:spLocks noChangeArrowheads="1"/>
            </p:cNvSpPr>
            <p:nvPr/>
          </p:nvSpPr>
          <p:spPr bwMode="auto">
            <a:xfrm>
              <a:off x="3836" y="2177"/>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grpSp>
          <p:nvGrpSpPr>
            <p:cNvPr id="7" name="Group 126"/>
            <p:cNvGrpSpPr>
              <a:grpSpLocks/>
            </p:cNvGrpSpPr>
            <p:nvPr/>
          </p:nvGrpSpPr>
          <p:grpSpPr bwMode="auto">
            <a:xfrm>
              <a:off x="3389" y="1881"/>
              <a:ext cx="749" cy="64"/>
              <a:chOff x="3534" y="1772"/>
              <a:chExt cx="632" cy="64"/>
            </a:xfrm>
          </p:grpSpPr>
          <p:sp>
            <p:nvSpPr>
              <p:cNvPr id="9466" name="Freeform 127"/>
              <p:cNvSpPr>
                <a:spLocks/>
              </p:cNvSpPr>
              <p:nvPr/>
            </p:nvSpPr>
            <p:spPr bwMode="auto">
              <a:xfrm>
                <a:off x="3534" y="1772"/>
                <a:ext cx="146" cy="54"/>
              </a:xfrm>
              <a:custGeom>
                <a:avLst/>
                <a:gdLst>
                  <a:gd name="T0" fmla="*/ 0 w 146"/>
                  <a:gd name="T1" fmla="*/ 0 h 54"/>
                  <a:gd name="T2" fmla="*/ 146 w 146"/>
                  <a:gd name="T3" fmla="*/ 54 h 54"/>
                  <a:gd name="T4" fmla="*/ 0 60000 65536"/>
                  <a:gd name="T5" fmla="*/ 0 60000 65536"/>
                  <a:gd name="T6" fmla="*/ 0 w 146"/>
                  <a:gd name="T7" fmla="*/ 0 h 54"/>
                  <a:gd name="T8" fmla="*/ 146 w 146"/>
                  <a:gd name="T9" fmla="*/ 54 h 54"/>
                </a:gdLst>
                <a:ahLst/>
                <a:cxnLst>
                  <a:cxn ang="T4">
                    <a:pos x="T0" y="T1"/>
                  </a:cxn>
                  <a:cxn ang="T5">
                    <a:pos x="T2" y="T3"/>
                  </a:cxn>
                </a:cxnLst>
                <a:rect l="T6" t="T7" r="T8" b="T9"/>
                <a:pathLst>
                  <a:path w="146" h="54">
                    <a:moveTo>
                      <a:pt x="0" y="0"/>
                    </a:moveTo>
                    <a:cubicBezTo>
                      <a:pt x="16" y="49"/>
                      <a:pt x="106" y="54"/>
                      <a:pt x="146" y="54"/>
                    </a:cubicBezTo>
                  </a:path>
                </a:pathLst>
              </a:custGeom>
              <a:noFill/>
              <a:ln w="19050">
                <a:solidFill>
                  <a:srgbClr val="0033CC"/>
                </a:solidFill>
                <a:round/>
                <a:headEnd type="none" w="sm" len="sm"/>
                <a:tailEnd type="none" w="sm" len="sm"/>
              </a:ln>
            </p:spPr>
            <p:txBody>
              <a:bodyPr wrap="none" anchor="ctr"/>
              <a:lstStyle/>
              <a:p>
                <a:endParaRPr lang="en-US"/>
              </a:p>
            </p:txBody>
          </p:sp>
          <p:sp>
            <p:nvSpPr>
              <p:cNvPr id="9467" name="Freeform 128"/>
              <p:cNvSpPr>
                <a:spLocks/>
              </p:cNvSpPr>
              <p:nvPr/>
            </p:nvSpPr>
            <p:spPr bwMode="auto">
              <a:xfrm>
                <a:off x="3760" y="1810"/>
                <a:ext cx="406" cy="26"/>
              </a:xfrm>
              <a:custGeom>
                <a:avLst/>
                <a:gdLst>
                  <a:gd name="T0" fmla="*/ 406 w 406"/>
                  <a:gd name="T1" fmla="*/ 0 h 26"/>
                  <a:gd name="T2" fmla="*/ 220 w 406"/>
                  <a:gd name="T3" fmla="*/ 6 h 26"/>
                  <a:gd name="T4" fmla="*/ 0 w 406"/>
                  <a:gd name="T5" fmla="*/ 26 h 26"/>
                  <a:gd name="T6" fmla="*/ 0 60000 65536"/>
                  <a:gd name="T7" fmla="*/ 0 60000 65536"/>
                  <a:gd name="T8" fmla="*/ 0 60000 65536"/>
                  <a:gd name="T9" fmla="*/ 0 w 406"/>
                  <a:gd name="T10" fmla="*/ 0 h 26"/>
                  <a:gd name="T11" fmla="*/ 406 w 406"/>
                  <a:gd name="T12" fmla="*/ 26 h 26"/>
                </a:gdLst>
                <a:ahLst/>
                <a:cxnLst>
                  <a:cxn ang="T6">
                    <a:pos x="T0" y="T1"/>
                  </a:cxn>
                  <a:cxn ang="T7">
                    <a:pos x="T2" y="T3"/>
                  </a:cxn>
                  <a:cxn ang="T8">
                    <a:pos x="T4" y="T5"/>
                  </a:cxn>
                </a:cxnLst>
                <a:rect l="T9" t="T10" r="T11" b="T12"/>
                <a:pathLst>
                  <a:path w="406" h="26">
                    <a:moveTo>
                      <a:pt x="406" y="0"/>
                    </a:moveTo>
                    <a:cubicBezTo>
                      <a:pt x="351" y="11"/>
                      <a:pt x="259" y="5"/>
                      <a:pt x="220" y="6"/>
                    </a:cubicBezTo>
                    <a:cubicBezTo>
                      <a:pt x="147" y="9"/>
                      <a:pt x="73" y="26"/>
                      <a:pt x="0" y="26"/>
                    </a:cubicBezTo>
                  </a:path>
                </a:pathLst>
              </a:custGeom>
              <a:noFill/>
              <a:ln w="19050">
                <a:solidFill>
                  <a:srgbClr val="0033CC"/>
                </a:solidFill>
                <a:round/>
                <a:headEnd type="none" w="sm" len="sm"/>
                <a:tailEnd type="none" w="sm" len="sm"/>
              </a:ln>
            </p:spPr>
            <p:txBody>
              <a:bodyPr wrap="none" anchor="ctr"/>
              <a:lstStyle/>
              <a:p>
                <a:endParaRPr lang="en-US"/>
              </a:p>
            </p:txBody>
          </p:sp>
          <p:sp>
            <p:nvSpPr>
              <p:cNvPr id="9468" name="Freeform 129"/>
              <p:cNvSpPr>
                <a:spLocks/>
              </p:cNvSpPr>
              <p:nvPr/>
            </p:nvSpPr>
            <p:spPr bwMode="auto">
              <a:xfrm>
                <a:off x="3670" y="1824"/>
                <a:ext cx="96" cy="12"/>
              </a:xfrm>
              <a:custGeom>
                <a:avLst/>
                <a:gdLst>
                  <a:gd name="T0" fmla="*/ 96 w 96"/>
                  <a:gd name="T1" fmla="*/ 12 h 12"/>
                  <a:gd name="T2" fmla="*/ 8 w 96"/>
                  <a:gd name="T3" fmla="*/ 2 h 12"/>
                  <a:gd name="T4" fmla="*/ 0 w 96"/>
                  <a:gd name="T5" fmla="*/ 0 h 12"/>
                  <a:gd name="T6" fmla="*/ 0 60000 65536"/>
                  <a:gd name="T7" fmla="*/ 0 60000 65536"/>
                  <a:gd name="T8" fmla="*/ 0 60000 65536"/>
                  <a:gd name="T9" fmla="*/ 0 w 96"/>
                  <a:gd name="T10" fmla="*/ 0 h 12"/>
                  <a:gd name="T11" fmla="*/ 96 w 96"/>
                  <a:gd name="T12" fmla="*/ 12 h 12"/>
                </a:gdLst>
                <a:ahLst/>
                <a:cxnLst>
                  <a:cxn ang="T6">
                    <a:pos x="T0" y="T1"/>
                  </a:cxn>
                  <a:cxn ang="T7">
                    <a:pos x="T2" y="T3"/>
                  </a:cxn>
                  <a:cxn ang="T8">
                    <a:pos x="T4" y="T5"/>
                  </a:cxn>
                </a:cxnLst>
                <a:rect l="T9" t="T10" r="T11" b="T12"/>
                <a:pathLst>
                  <a:path w="96" h="12">
                    <a:moveTo>
                      <a:pt x="96" y="12"/>
                    </a:moveTo>
                    <a:cubicBezTo>
                      <a:pt x="60" y="10"/>
                      <a:pt x="41" y="5"/>
                      <a:pt x="8" y="2"/>
                    </a:cubicBezTo>
                    <a:cubicBezTo>
                      <a:pt x="5" y="1"/>
                      <a:pt x="0" y="0"/>
                      <a:pt x="0" y="0"/>
                    </a:cubicBezTo>
                  </a:path>
                </a:pathLst>
              </a:custGeom>
              <a:noFill/>
              <a:ln w="19050">
                <a:solidFill>
                  <a:srgbClr val="0033CC"/>
                </a:solidFill>
                <a:round/>
                <a:headEnd type="none" w="sm" len="sm"/>
                <a:tailEnd type="none" w="sm" len="sm"/>
              </a:ln>
            </p:spPr>
            <p:txBody>
              <a:bodyPr wrap="none" anchor="ctr"/>
              <a:lstStyle/>
              <a:p>
                <a:endParaRPr lang="en-US"/>
              </a:p>
            </p:txBody>
          </p:sp>
        </p:grpSp>
        <p:sp>
          <p:nvSpPr>
            <p:cNvPr id="9334" name="Freeform 130"/>
            <p:cNvSpPr>
              <a:spLocks/>
            </p:cNvSpPr>
            <p:nvPr/>
          </p:nvSpPr>
          <p:spPr bwMode="auto">
            <a:xfrm>
              <a:off x="3388" y="1735"/>
              <a:ext cx="252" cy="181"/>
            </a:xfrm>
            <a:custGeom>
              <a:avLst/>
              <a:gdLst>
                <a:gd name="T0" fmla="*/ 897 w 212"/>
                <a:gd name="T1" fmla="*/ 0 h 178"/>
                <a:gd name="T2" fmla="*/ 815 w 212"/>
                <a:gd name="T3" fmla="*/ 10 h 178"/>
                <a:gd name="T4" fmla="*/ 758 w 212"/>
                <a:gd name="T5" fmla="*/ 25 h 178"/>
                <a:gd name="T6" fmla="*/ 705 w 212"/>
                <a:gd name="T7" fmla="*/ 59 h 178"/>
                <a:gd name="T8" fmla="*/ 604 w 212"/>
                <a:gd name="T9" fmla="*/ 247 h 178"/>
                <a:gd name="T10" fmla="*/ 516 w 212"/>
                <a:gd name="T11" fmla="*/ 287 h 178"/>
                <a:gd name="T12" fmla="*/ 252 w 212"/>
                <a:gd name="T13" fmla="*/ 346 h 178"/>
                <a:gd name="T14" fmla="*/ 166 w 212"/>
                <a:gd name="T15" fmla="*/ 343 h 178"/>
                <a:gd name="T16" fmla="*/ 103 w 212"/>
                <a:gd name="T17" fmla="*/ 334 h 178"/>
                <a:gd name="T18" fmla="*/ 34 w 212"/>
                <a:gd name="T19" fmla="*/ 305 h 178"/>
                <a:gd name="T20" fmla="*/ 0 w 212"/>
                <a:gd name="T21" fmla="*/ 287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2"/>
                <a:gd name="T34" fmla="*/ 0 h 178"/>
                <a:gd name="T35" fmla="*/ 212 w 212"/>
                <a:gd name="T36" fmla="*/ 178 h 1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2" h="178">
                  <a:moveTo>
                    <a:pt x="212" y="0"/>
                  </a:moveTo>
                  <a:cubicBezTo>
                    <a:pt x="206" y="3"/>
                    <a:pt x="198" y="3"/>
                    <a:pt x="192" y="6"/>
                  </a:cubicBezTo>
                  <a:cubicBezTo>
                    <a:pt x="188" y="8"/>
                    <a:pt x="180" y="14"/>
                    <a:pt x="180" y="14"/>
                  </a:cubicBezTo>
                  <a:cubicBezTo>
                    <a:pt x="176" y="21"/>
                    <a:pt x="170" y="23"/>
                    <a:pt x="166" y="30"/>
                  </a:cubicBezTo>
                  <a:cubicBezTo>
                    <a:pt x="158" y="62"/>
                    <a:pt x="153" y="94"/>
                    <a:pt x="142" y="126"/>
                  </a:cubicBezTo>
                  <a:cubicBezTo>
                    <a:pt x="137" y="142"/>
                    <a:pt x="133" y="135"/>
                    <a:pt x="122" y="146"/>
                  </a:cubicBezTo>
                  <a:cubicBezTo>
                    <a:pt x="104" y="164"/>
                    <a:pt x="84" y="172"/>
                    <a:pt x="60" y="178"/>
                  </a:cubicBezTo>
                  <a:cubicBezTo>
                    <a:pt x="53" y="177"/>
                    <a:pt x="47" y="177"/>
                    <a:pt x="40" y="176"/>
                  </a:cubicBezTo>
                  <a:cubicBezTo>
                    <a:pt x="35" y="175"/>
                    <a:pt x="24" y="172"/>
                    <a:pt x="24" y="172"/>
                  </a:cubicBezTo>
                  <a:cubicBezTo>
                    <a:pt x="19" y="165"/>
                    <a:pt x="15" y="161"/>
                    <a:pt x="8" y="156"/>
                  </a:cubicBezTo>
                  <a:cubicBezTo>
                    <a:pt x="3" y="148"/>
                    <a:pt x="6" y="152"/>
                    <a:pt x="0" y="146"/>
                  </a:cubicBezTo>
                </a:path>
              </a:pathLst>
            </a:custGeom>
            <a:noFill/>
            <a:ln w="19050">
              <a:solidFill>
                <a:srgbClr val="0033CC"/>
              </a:solidFill>
              <a:round/>
              <a:headEnd type="none" w="sm" len="sm"/>
              <a:tailEnd type="none" w="sm" len="sm"/>
            </a:ln>
          </p:spPr>
          <p:txBody>
            <a:bodyPr wrap="none" anchor="ctr"/>
            <a:lstStyle/>
            <a:p>
              <a:endParaRPr lang="en-US"/>
            </a:p>
          </p:txBody>
        </p:sp>
        <p:sp>
          <p:nvSpPr>
            <p:cNvPr id="9335" name="Oval 131"/>
            <p:cNvSpPr>
              <a:spLocks noChangeArrowheads="1"/>
            </p:cNvSpPr>
            <p:nvPr/>
          </p:nvSpPr>
          <p:spPr bwMode="auto">
            <a:xfrm>
              <a:off x="3358" y="1856"/>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36" name="Freeform 132"/>
            <p:cNvSpPr>
              <a:spLocks/>
            </p:cNvSpPr>
            <p:nvPr/>
          </p:nvSpPr>
          <p:spPr bwMode="auto">
            <a:xfrm>
              <a:off x="3624" y="1737"/>
              <a:ext cx="328" cy="21"/>
            </a:xfrm>
            <a:custGeom>
              <a:avLst/>
              <a:gdLst>
                <a:gd name="T0" fmla="*/ 1167 w 276"/>
                <a:gd name="T1" fmla="*/ 52 h 20"/>
                <a:gd name="T2" fmla="*/ 323 w 276"/>
                <a:gd name="T3" fmla="*/ 29 h 20"/>
                <a:gd name="T4" fmla="*/ 203 w 276"/>
                <a:gd name="T5" fmla="*/ 22 h 20"/>
                <a:gd name="T6" fmla="*/ 157 w 276"/>
                <a:gd name="T7" fmla="*/ 0 h 20"/>
                <a:gd name="T8" fmla="*/ 0 w 276"/>
                <a:gd name="T9" fmla="*/ 2 h 20"/>
                <a:gd name="T10" fmla="*/ 0 60000 65536"/>
                <a:gd name="T11" fmla="*/ 0 60000 65536"/>
                <a:gd name="T12" fmla="*/ 0 60000 65536"/>
                <a:gd name="T13" fmla="*/ 0 60000 65536"/>
                <a:gd name="T14" fmla="*/ 0 60000 65536"/>
                <a:gd name="T15" fmla="*/ 0 w 276"/>
                <a:gd name="T16" fmla="*/ 0 h 20"/>
                <a:gd name="T17" fmla="*/ 276 w 276"/>
                <a:gd name="T18" fmla="*/ 20 h 20"/>
              </a:gdLst>
              <a:ahLst/>
              <a:cxnLst>
                <a:cxn ang="T10">
                  <a:pos x="T0" y="T1"/>
                </a:cxn>
                <a:cxn ang="T11">
                  <a:pos x="T2" y="T3"/>
                </a:cxn>
                <a:cxn ang="T12">
                  <a:pos x="T4" y="T5"/>
                </a:cxn>
                <a:cxn ang="T13">
                  <a:pos x="T6" y="T7"/>
                </a:cxn>
                <a:cxn ang="T14">
                  <a:pos x="T8" y="T9"/>
                </a:cxn>
              </a:cxnLst>
              <a:rect l="T15" t="T16" r="T17" b="T18"/>
              <a:pathLst>
                <a:path w="276" h="20">
                  <a:moveTo>
                    <a:pt x="276" y="20"/>
                  </a:moveTo>
                  <a:cubicBezTo>
                    <a:pt x="209" y="18"/>
                    <a:pt x="143" y="14"/>
                    <a:pt x="76" y="12"/>
                  </a:cubicBezTo>
                  <a:cubicBezTo>
                    <a:pt x="74" y="12"/>
                    <a:pt x="55" y="12"/>
                    <a:pt x="48" y="8"/>
                  </a:cubicBezTo>
                  <a:cubicBezTo>
                    <a:pt x="44" y="6"/>
                    <a:pt x="36" y="0"/>
                    <a:pt x="36" y="0"/>
                  </a:cubicBezTo>
                  <a:cubicBezTo>
                    <a:pt x="16" y="3"/>
                    <a:pt x="28" y="2"/>
                    <a:pt x="0" y="2"/>
                  </a:cubicBezTo>
                </a:path>
              </a:pathLst>
            </a:custGeom>
            <a:noFill/>
            <a:ln w="19050">
              <a:solidFill>
                <a:srgbClr val="0033CC"/>
              </a:solidFill>
              <a:round/>
              <a:headEnd type="none" w="sm" len="sm"/>
              <a:tailEnd type="none" w="sm" len="sm"/>
            </a:ln>
          </p:spPr>
          <p:txBody>
            <a:bodyPr wrap="none" anchor="ctr"/>
            <a:lstStyle/>
            <a:p>
              <a:endParaRPr lang="en-US"/>
            </a:p>
          </p:txBody>
        </p:sp>
        <p:sp>
          <p:nvSpPr>
            <p:cNvPr id="9337" name="Freeform 133"/>
            <p:cNvSpPr>
              <a:spLocks/>
            </p:cNvSpPr>
            <p:nvPr/>
          </p:nvSpPr>
          <p:spPr bwMode="auto">
            <a:xfrm>
              <a:off x="3538" y="1616"/>
              <a:ext cx="125" cy="135"/>
            </a:xfrm>
            <a:custGeom>
              <a:avLst/>
              <a:gdLst>
                <a:gd name="T0" fmla="*/ 0 w 105"/>
                <a:gd name="T1" fmla="*/ 0 h 133"/>
                <a:gd name="T2" fmla="*/ 213 w 105"/>
                <a:gd name="T3" fmla="*/ 41 h 133"/>
                <a:gd name="T4" fmla="*/ 221 w 105"/>
                <a:gd name="T5" fmla="*/ 155 h 133"/>
                <a:gd name="T6" fmla="*/ 276 w 105"/>
                <a:gd name="T7" fmla="*/ 161 h 133"/>
                <a:gd name="T8" fmla="*/ 286 w 105"/>
                <a:gd name="T9" fmla="*/ 191 h 133"/>
                <a:gd name="T10" fmla="*/ 369 w 105"/>
                <a:gd name="T11" fmla="*/ 228 h 133"/>
                <a:gd name="T12" fmla="*/ 388 w 105"/>
                <a:gd name="T13" fmla="*/ 239 h 133"/>
                <a:gd name="T14" fmla="*/ 356 w 105"/>
                <a:gd name="T15" fmla="*/ 245 h 133"/>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33"/>
                <a:gd name="T26" fmla="*/ 105 w 105"/>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33">
                  <a:moveTo>
                    <a:pt x="0" y="0"/>
                  </a:moveTo>
                  <a:cubicBezTo>
                    <a:pt x="17" y="17"/>
                    <a:pt x="26" y="16"/>
                    <a:pt x="50" y="20"/>
                  </a:cubicBezTo>
                  <a:cubicBezTo>
                    <a:pt x="51" y="40"/>
                    <a:pt x="47" y="61"/>
                    <a:pt x="52" y="80"/>
                  </a:cubicBezTo>
                  <a:cubicBezTo>
                    <a:pt x="53" y="85"/>
                    <a:pt x="63" y="80"/>
                    <a:pt x="66" y="84"/>
                  </a:cubicBezTo>
                  <a:cubicBezTo>
                    <a:pt x="69" y="88"/>
                    <a:pt x="66" y="94"/>
                    <a:pt x="68" y="98"/>
                  </a:cubicBezTo>
                  <a:cubicBezTo>
                    <a:pt x="72" y="106"/>
                    <a:pt x="82" y="112"/>
                    <a:pt x="88" y="118"/>
                  </a:cubicBezTo>
                  <a:cubicBezTo>
                    <a:pt x="90" y="124"/>
                    <a:pt x="105" y="133"/>
                    <a:pt x="92" y="124"/>
                  </a:cubicBezTo>
                  <a:cubicBezTo>
                    <a:pt x="89" y="125"/>
                    <a:pt x="84" y="126"/>
                    <a:pt x="84" y="126"/>
                  </a:cubicBezTo>
                </a:path>
              </a:pathLst>
            </a:custGeom>
            <a:noFill/>
            <a:ln w="19050">
              <a:solidFill>
                <a:srgbClr val="0033CC"/>
              </a:solidFill>
              <a:round/>
              <a:headEnd type="none" w="sm" len="sm"/>
              <a:tailEnd type="none" w="sm" len="sm"/>
            </a:ln>
          </p:spPr>
          <p:txBody>
            <a:bodyPr wrap="none" anchor="ctr"/>
            <a:lstStyle/>
            <a:p>
              <a:endParaRPr lang="en-US"/>
            </a:p>
          </p:txBody>
        </p:sp>
        <p:sp>
          <p:nvSpPr>
            <p:cNvPr id="9338" name="Freeform 134"/>
            <p:cNvSpPr>
              <a:spLocks/>
            </p:cNvSpPr>
            <p:nvPr/>
          </p:nvSpPr>
          <p:spPr bwMode="auto">
            <a:xfrm>
              <a:off x="3541" y="1520"/>
              <a:ext cx="16" cy="106"/>
            </a:xfrm>
            <a:custGeom>
              <a:avLst/>
              <a:gdLst>
                <a:gd name="T0" fmla="*/ 0 w 14"/>
                <a:gd name="T1" fmla="*/ 0 h 104"/>
                <a:gd name="T2" fmla="*/ 15 w 14"/>
                <a:gd name="T3" fmla="*/ 21 h 104"/>
                <a:gd name="T4" fmla="*/ 19 w 14"/>
                <a:gd name="T5" fmla="*/ 41 h 104"/>
                <a:gd name="T6" fmla="*/ 33 w 14"/>
                <a:gd name="T7" fmla="*/ 63 h 104"/>
                <a:gd name="T8" fmla="*/ 40 w 14"/>
                <a:gd name="T9" fmla="*/ 203 h 104"/>
                <a:gd name="T10" fmla="*/ 0 60000 65536"/>
                <a:gd name="T11" fmla="*/ 0 60000 65536"/>
                <a:gd name="T12" fmla="*/ 0 60000 65536"/>
                <a:gd name="T13" fmla="*/ 0 60000 65536"/>
                <a:gd name="T14" fmla="*/ 0 60000 65536"/>
                <a:gd name="T15" fmla="*/ 0 w 14"/>
                <a:gd name="T16" fmla="*/ 0 h 104"/>
                <a:gd name="T17" fmla="*/ 14 w 14"/>
                <a:gd name="T18" fmla="*/ 104 h 104"/>
              </a:gdLst>
              <a:ahLst/>
              <a:cxnLst>
                <a:cxn ang="T10">
                  <a:pos x="T0" y="T1"/>
                </a:cxn>
                <a:cxn ang="T11">
                  <a:pos x="T2" y="T3"/>
                </a:cxn>
                <a:cxn ang="T12">
                  <a:pos x="T4" y="T5"/>
                </a:cxn>
                <a:cxn ang="T13">
                  <a:pos x="T6" y="T7"/>
                </a:cxn>
                <a:cxn ang="T14">
                  <a:pos x="T8" y="T9"/>
                </a:cxn>
              </a:cxnLst>
              <a:rect l="T15" t="T16" r="T17" b="T18"/>
              <a:pathLst>
                <a:path w="14" h="104">
                  <a:moveTo>
                    <a:pt x="0" y="0"/>
                  </a:moveTo>
                  <a:cubicBezTo>
                    <a:pt x="1" y="4"/>
                    <a:pt x="3" y="8"/>
                    <a:pt x="4" y="12"/>
                  </a:cubicBezTo>
                  <a:cubicBezTo>
                    <a:pt x="5" y="15"/>
                    <a:pt x="5" y="17"/>
                    <a:pt x="6" y="20"/>
                  </a:cubicBezTo>
                  <a:cubicBezTo>
                    <a:pt x="7" y="24"/>
                    <a:pt x="10" y="32"/>
                    <a:pt x="10" y="32"/>
                  </a:cubicBezTo>
                  <a:cubicBezTo>
                    <a:pt x="14" y="68"/>
                    <a:pt x="12" y="44"/>
                    <a:pt x="12" y="104"/>
                  </a:cubicBezTo>
                </a:path>
              </a:pathLst>
            </a:custGeom>
            <a:noFill/>
            <a:ln w="19050">
              <a:solidFill>
                <a:srgbClr val="0033CC"/>
              </a:solidFill>
              <a:round/>
              <a:headEnd type="none" w="sm" len="sm"/>
              <a:tailEnd type="none" w="sm" len="sm"/>
            </a:ln>
          </p:spPr>
          <p:txBody>
            <a:bodyPr wrap="none" anchor="ctr"/>
            <a:lstStyle/>
            <a:p>
              <a:endParaRPr lang="en-US"/>
            </a:p>
          </p:txBody>
        </p:sp>
        <p:sp>
          <p:nvSpPr>
            <p:cNvPr id="9339" name="Freeform 135"/>
            <p:cNvSpPr>
              <a:spLocks/>
            </p:cNvSpPr>
            <p:nvPr/>
          </p:nvSpPr>
          <p:spPr bwMode="auto">
            <a:xfrm>
              <a:off x="3861" y="1608"/>
              <a:ext cx="73" cy="200"/>
            </a:xfrm>
            <a:custGeom>
              <a:avLst/>
              <a:gdLst>
                <a:gd name="T0" fmla="*/ 0 w 62"/>
                <a:gd name="T1" fmla="*/ 0 h 198"/>
                <a:gd name="T2" fmla="*/ 39 w 62"/>
                <a:gd name="T3" fmla="*/ 63 h 198"/>
                <a:gd name="T4" fmla="*/ 101 w 62"/>
                <a:gd name="T5" fmla="*/ 203 h 198"/>
                <a:gd name="T6" fmla="*/ 227 w 62"/>
                <a:gd name="T7" fmla="*/ 331 h 198"/>
                <a:gd name="T8" fmla="*/ 241 w 62"/>
                <a:gd name="T9" fmla="*/ 369 h 198"/>
                <a:gd name="T10" fmla="*/ 0 60000 65536"/>
                <a:gd name="T11" fmla="*/ 0 60000 65536"/>
                <a:gd name="T12" fmla="*/ 0 60000 65536"/>
                <a:gd name="T13" fmla="*/ 0 60000 65536"/>
                <a:gd name="T14" fmla="*/ 0 60000 65536"/>
                <a:gd name="T15" fmla="*/ 0 w 62"/>
                <a:gd name="T16" fmla="*/ 0 h 198"/>
                <a:gd name="T17" fmla="*/ 62 w 62"/>
                <a:gd name="T18" fmla="*/ 198 h 198"/>
              </a:gdLst>
              <a:ahLst/>
              <a:cxnLst>
                <a:cxn ang="T10">
                  <a:pos x="T0" y="T1"/>
                </a:cxn>
                <a:cxn ang="T11">
                  <a:pos x="T2" y="T3"/>
                </a:cxn>
                <a:cxn ang="T12">
                  <a:pos x="T4" y="T5"/>
                </a:cxn>
                <a:cxn ang="T13">
                  <a:pos x="T6" y="T7"/>
                </a:cxn>
                <a:cxn ang="T14">
                  <a:pos x="T8" y="T9"/>
                </a:cxn>
              </a:cxnLst>
              <a:rect l="T15" t="T16" r="T17" b="T18"/>
              <a:pathLst>
                <a:path w="62" h="198">
                  <a:moveTo>
                    <a:pt x="0" y="0"/>
                  </a:moveTo>
                  <a:cubicBezTo>
                    <a:pt x="2" y="12"/>
                    <a:pt x="8" y="20"/>
                    <a:pt x="10" y="32"/>
                  </a:cubicBezTo>
                  <a:cubicBezTo>
                    <a:pt x="15" y="58"/>
                    <a:pt x="18" y="85"/>
                    <a:pt x="26" y="110"/>
                  </a:cubicBezTo>
                  <a:cubicBezTo>
                    <a:pt x="29" y="133"/>
                    <a:pt x="47" y="158"/>
                    <a:pt x="58" y="180"/>
                  </a:cubicBezTo>
                  <a:cubicBezTo>
                    <a:pt x="59" y="185"/>
                    <a:pt x="62" y="193"/>
                    <a:pt x="62" y="198"/>
                  </a:cubicBezTo>
                </a:path>
              </a:pathLst>
            </a:custGeom>
            <a:noFill/>
            <a:ln w="19050">
              <a:solidFill>
                <a:srgbClr val="0033CC"/>
              </a:solidFill>
              <a:round/>
              <a:headEnd type="none" w="sm" len="sm"/>
              <a:tailEnd type="none" w="sm" len="sm"/>
            </a:ln>
          </p:spPr>
          <p:txBody>
            <a:bodyPr wrap="none" anchor="ctr"/>
            <a:lstStyle/>
            <a:p>
              <a:endParaRPr lang="en-US"/>
            </a:p>
          </p:txBody>
        </p:sp>
        <p:sp>
          <p:nvSpPr>
            <p:cNvPr id="9340" name="Freeform 136"/>
            <p:cNvSpPr>
              <a:spLocks/>
            </p:cNvSpPr>
            <p:nvPr/>
          </p:nvSpPr>
          <p:spPr bwMode="auto">
            <a:xfrm>
              <a:off x="3894" y="1695"/>
              <a:ext cx="72" cy="180"/>
            </a:xfrm>
            <a:custGeom>
              <a:avLst/>
              <a:gdLst>
                <a:gd name="T0" fmla="*/ 222 w 60"/>
                <a:gd name="T1" fmla="*/ 0 h 178"/>
                <a:gd name="T2" fmla="*/ 145 w 60"/>
                <a:gd name="T3" fmla="*/ 217 h 178"/>
                <a:gd name="T4" fmla="*/ 102 w 60"/>
                <a:gd name="T5" fmla="*/ 252 h 178"/>
                <a:gd name="T6" fmla="*/ 0 w 60"/>
                <a:gd name="T7" fmla="*/ 338 h 178"/>
                <a:gd name="T8" fmla="*/ 0 60000 65536"/>
                <a:gd name="T9" fmla="*/ 0 60000 65536"/>
                <a:gd name="T10" fmla="*/ 0 60000 65536"/>
                <a:gd name="T11" fmla="*/ 0 60000 65536"/>
                <a:gd name="T12" fmla="*/ 0 w 60"/>
                <a:gd name="T13" fmla="*/ 0 h 178"/>
                <a:gd name="T14" fmla="*/ 60 w 60"/>
                <a:gd name="T15" fmla="*/ 178 h 178"/>
              </a:gdLst>
              <a:ahLst/>
              <a:cxnLst>
                <a:cxn ang="T8">
                  <a:pos x="T0" y="T1"/>
                </a:cxn>
                <a:cxn ang="T9">
                  <a:pos x="T2" y="T3"/>
                </a:cxn>
                <a:cxn ang="T10">
                  <a:pos x="T4" y="T5"/>
                </a:cxn>
                <a:cxn ang="T11">
                  <a:pos x="T6" y="T7"/>
                </a:cxn>
              </a:cxnLst>
              <a:rect l="T12" t="T13" r="T14" b="T15"/>
              <a:pathLst>
                <a:path w="60" h="178">
                  <a:moveTo>
                    <a:pt x="48" y="0"/>
                  </a:moveTo>
                  <a:cubicBezTo>
                    <a:pt x="54" y="34"/>
                    <a:pt x="60" y="88"/>
                    <a:pt x="32" y="116"/>
                  </a:cubicBezTo>
                  <a:cubicBezTo>
                    <a:pt x="27" y="130"/>
                    <a:pt x="32" y="126"/>
                    <a:pt x="22" y="132"/>
                  </a:cubicBezTo>
                  <a:cubicBezTo>
                    <a:pt x="13" y="145"/>
                    <a:pt x="0" y="162"/>
                    <a:pt x="0" y="178"/>
                  </a:cubicBezTo>
                </a:path>
              </a:pathLst>
            </a:custGeom>
            <a:noFill/>
            <a:ln w="19050">
              <a:solidFill>
                <a:srgbClr val="0033CC"/>
              </a:solidFill>
              <a:round/>
              <a:headEnd type="none" w="sm" len="sm"/>
              <a:tailEnd type="none" w="sm" len="sm"/>
            </a:ln>
          </p:spPr>
          <p:txBody>
            <a:bodyPr wrap="none" anchor="ctr"/>
            <a:lstStyle/>
            <a:p>
              <a:endParaRPr lang="en-US"/>
            </a:p>
          </p:txBody>
        </p:sp>
        <p:sp>
          <p:nvSpPr>
            <p:cNvPr id="9341" name="Oval 137"/>
            <p:cNvSpPr>
              <a:spLocks noChangeArrowheads="1"/>
            </p:cNvSpPr>
            <p:nvPr/>
          </p:nvSpPr>
          <p:spPr bwMode="auto">
            <a:xfrm>
              <a:off x="3928" y="1739"/>
              <a:ext cx="47" cy="41"/>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42" name="Freeform 138"/>
            <p:cNvSpPr>
              <a:spLocks/>
            </p:cNvSpPr>
            <p:nvPr/>
          </p:nvSpPr>
          <p:spPr bwMode="auto">
            <a:xfrm>
              <a:off x="3876" y="1644"/>
              <a:ext cx="123" cy="8"/>
            </a:xfrm>
            <a:custGeom>
              <a:avLst/>
              <a:gdLst>
                <a:gd name="T0" fmla="*/ 422 w 104"/>
                <a:gd name="T1" fmla="*/ 0 h 8"/>
                <a:gd name="T2" fmla="*/ 0 w 104"/>
                <a:gd name="T3" fmla="*/ 8 h 8"/>
                <a:gd name="T4" fmla="*/ 0 60000 65536"/>
                <a:gd name="T5" fmla="*/ 0 60000 65536"/>
                <a:gd name="T6" fmla="*/ 0 w 104"/>
                <a:gd name="T7" fmla="*/ 0 h 8"/>
                <a:gd name="T8" fmla="*/ 104 w 104"/>
                <a:gd name="T9" fmla="*/ 8 h 8"/>
              </a:gdLst>
              <a:ahLst/>
              <a:cxnLst>
                <a:cxn ang="T4">
                  <a:pos x="T0" y="T1"/>
                </a:cxn>
                <a:cxn ang="T5">
                  <a:pos x="T2" y="T3"/>
                </a:cxn>
              </a:cxnLst>
              <a:rect l="T6" t="T7" r="T8" b="T9"/>
              <a:pathLst>
                <a:path w="104" h="8">
                  <a:moveTo>
                    <a:pt x="104" y="0"/>
                  </a:moveTo>
                  <a:cubicBezTo>
                    <a:pt x="70" y="8"/>
                    <a:pt x="35" y="4"/>
                    <a:pt x="0" y="4"/>
                  </a:cubicBezTo>
                </a:path>
              </a:pathLst>
            </a:custGeom>
            <a:noFill/>
            <a:ln w="19050">
              <a:solidFill>
                <a:srgbClr val="0033CC"/>
              </a:solidFill>
              <a:round/>
              <a:headEnd type="none" w="sm" len="sm"/>
              <a:tailEnd type="none" w="sm" len="sm"/>
            </a:ln>
          </p:spPr>
          <p:txBody>
            <a:bodyPr wrap="none" anchor="ctr"/>
            <a:lstStyle/>
            <a:p>
              <a:endParaRPr lang="en-US"/>
            </a:p>
          </p:txBody>
        </p:sp>
        <p:sp>
          <p:nvSpPr>
            <p:cNvPr id="9343" name="Freeform 139"/>
            <p:cNvSpPr>
              <a:spLocks/>
            </p:cNvSpPr>
            <p:nvPr/>
          </p:nvSpPr>
          <p:spPr bwMode="auto">
            <a:xfrm>
              <a:off x="3993" y="1652"/>
              <a:ext cx="82" cy="50"/>
            </a:xfrm>
            <a:custGeom>
              <a:avLst/>
              <a:gdLst>
                <a:gd name="T0" fmla="*/ 1 w 69"/>
                <a:gd name="T1" fmla="*/ 0 h 49"/>
                <a:gd name="T2" fmla="*/ 53 w 69"/>
                <a:gd name="T3" fmla="*/ 35 h 49"/>
                <a:gd name="T4" fmla="*/ 106 w 69"/>
                <a:gd name="T5" fmla="*/ 63 h 49"/>
                <a:gd name="T6" fmla="*/ 190 w 69"/>
                <a:gd name="T7" fmla="*/ 87 h 49"/>
                <a:gd name="T8" fmla="*/ 275 w 69"/>
                <a:gd name="T9" fmla="*/ 90 h 49"/>
                <a:gd name="T10" fmla="*/ 297 w 69"/>
                <a:gd name="T11" fmla="*/ 98 h 49"/>
                <a:gd name="T12" fmla="*/ 0 60000 65536"/>
                <a:gd name="T13" fmla="*/ 0 60000 65536"/>
                <a:gd name="T14" fmla="*/ 0 60000 65536"/>
                <a:gd name="T15" fmla="*/ 0 60000 65536"/>
                <a:gd name="T16" fmla="*/ 0 60000 65536"/>
                <a:gd name="T17" fmla="*/ 0 60000 65536"/>
                <a:gd name="T18" fmla="*/ 0 w 69"/>
                <a:gd name="T19" fmla="*/ 0 h 49"/>
                <a:gd name="T20" fmla="*/ 69 w 6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69" h="49">
                  <a:moveTo>
                    <a:pt x="1" y="0"/>
                  </a:moveTo>
                  <a:cubicBezTo>
                    <a:pt x="9" y="15"/>
                    <a:pt x="0" y="1"/>
                    <a:pt x="13" y="16"/>
                  </a:cubicBezTo>
                  <a:cubicBezTo>
                    <a:pt x="17" y="21"/>
                    <a:pt x="25" y="32"/>
                    <a:pt x="25" y="32"/>
                  </a:cubicBezTo>
                  <a:cubicBezTo>
                    <a:pt x="31" y="49"/>
                    <a:pt x="25" y="45"/>
                    <a:pt x="45" y="42"/>
                  </a:cubicBezTo>
                  <a:cubicBezTo>
                    <a:pt x="51" y="43"/>
                    <a:pt x="57" y="43"/>
                    <a:pt x="63" y="44"/>
                  </a:cubicBezTo>
                  <a:cubicBezTo>
                    <a:pt x="65" y="45"/>
                    <a:pt x="69" y="48"/>
                    <a:pt x="69" y="48"/>
                  </a:cubicBezTo>
                </a:path>
              </a:pathLst>
            </a:custGeom>
            <a:noFill/>
            <a:ln w="19050">
              <a:solidFill>
                <a:srgbClr val="0033CC"/>
              </a:solidFill>
              <a:round/>
              <a:headEnd type="none" w="sm" len="sm"/>
              <a:tailEnd type="none" w="sm" len="sm"/>
            </a:ln>
          </p:spPr>
          <p:txBody>
            <a:bodyPr wrap="none" anchor="ctr"/>
            <a:lstStyle/>
            <a:p>
              <a:endParaRPr lang="en-US"/>
            </a:p>
          </p:txBody>
        </p:sp>
        <p:sp>
          <p:nvSpPr>
            <p:cNvPr id="9344" name="Freeform 140"/>
            <p:cNvSpPr>
              <a:spLocks/>
            </p:cNvSpPr>
            <p:nvPr/>
          </p:nvSpPr>
          <p:spPr bwMode="auto">
            <a:xfrm>
              <a:off x="3897" y="1879"/>
              <a:ext cx="123" cy="178"/>
            </a:xfrm>
            <a:custGeom>
              <a:avLst/>
              <a:gdLst>
                <a:gd name="T0" fmla="*/ 422 w 104"/>
                <a:gd name="T1" fmla="*/ 331 h 176"/>
                <a:gd name="T2" fmla="*/ 54 w 104"/>
                <a:gd name="T3" fmla="*/ 108 h 176"/>
                <a:gd name="T4" fmla="*/ 24 w 104"/>
                <a:gd name="T5" fmla="*/ 38 h 176"/>
                <a:gd name="T6" fmla="*/ 2 w 104"/>
                <a:gd name="T7" fmla="*/ 10 h 176"/>
                <a:gd name="T8" fmla="*/ 0 w 104"/>
                <a:gd name="T9" fmla="*/ 0 h 176"/>
                <a:gd name="T10" fmla="*/ 0 60000 65536"/>
                <a:gd name="T11" fmla="*/ 0 60000 65536"/>
                <a:gd name="T12" fmla="*/ 0 60000 65536"/>
                <a:gd name="T13" fmla="*/ 0 60000 65536"/>
                <a:gd name="T14" fmla="*/ 0 60000 65536"/>
                <a:gd name="T15" fmla="*/ 0 w 104"/>
                <a:gd name="T16" fmla="*/ 0 h 176"/>
                <a:gd name="T17" fmla="*/ 104 w 104"/>
                <a:gd name="T18" fmla="*/ 176 h 176"/>
              </a:gdLst>
              <a:ahLst/>
              <a:cxnLst>
                <a:cxn ang="T10">
                  <a:pos x="T0" y="T1"/>
                </a:cxn>
                <a:cxn ang="T11">
                  <a:pos x="T2" y="T3"/>
                </a:cxn>
                <a:cxn ang="T12">
                  <a:pos x="T4" y="T5"/>
                </a:cxn>
                <a:cxn ang="T13">
                  <a:pos x="T6" y="T7"/>
                </a:cxn>
                <a:cxn ang="T14">
                  <a:pos x="T8" y="T9"/>
                </a:cxn>
              </a:cxnLst>
              <a:rect l="T15" t="T16" r="T17" b="T18"/>
              <a:pathLst>
                <a:path w="104" h="176">
                  <a:moveTo>
                    <a:pt x="104" y="176"/>
                  </a:moveTo>
                  <a:cubicBezTo>
                    <a:pt x="60" y="161"/>
                    <a:pt x="37" y="93"/>
                    <a:pt x="14" y="58"/>
                  </a:cubicBezTo>
                  <a:cubicBezTo>
                    <a:pt x="11" y="46"/>
                    <a:pt x="9" y="34"/>
                    <a:pt x="6" y="22"/>
                  </a:cubicBezTo>
                  <a:cubicBezTo>
                    <a:pt x="5" y="17"/>
                    <a:pt x="3" y="11"/>
                    <a:pt x="2" y="6"/>
                  </a:cubicBezTo>
                  <a:cubicBezTo>
                    <a:pt x="1" y="4"/>
                    <a:pt x="0" y="0"/>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345" name="Oval 141"/>
            <p:cNvSpPr>
              <a:spLocks noChangeArrowheads="1"/>
            </p:cNvSpPr>
            <p:nvPr/>
          </p:nvSpPr>
          <p:spPr bwMode="auto">
            <a:xfrm>
              <a:off x="3870" y="1856"/>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46" name="Freeform 142"/>
            <p:cNvSpPr>
              <a:spLocks/>
            </p:cNvSpPr>
            <p:nvPr/>
          </p:nvSpPr>
          <p:spPr bwMode="auto">
            <a:xfrm>
              <a:off x="4042" y="1923"/>
              <a:ext cx="104" cy="136"/>
            </a:xfrm>
            <a:custGeom>
              <a:avLst/>
              <a:gdLst>
                <a:gd name="T0" fmla="*/ 353 w 88"/>
                <a:gd name="T1" fmla="*/ 0 h 134"/>
                <a:gd name="T2" fmla="*/ 298 w 88"/>
                <a:gd name="T3" fmla="*/ 44 h 134"/>
                <a:gd name="T4" fmla="*/ 143 w 88"/>
                <a:gd name="T5" fmla="*/ 125 h 134"/>
                <a:gd name="T6" fmla="*/ 54 w 88"/>
                <a:gd name="T7" fmla="*/ 194 h 134"/>
                <a:gd name="T8" fmla="*/ 0 w 88"/>
                <a:gd name="T9" fmla="*/ 259 h 134"/>
                <a:gd name="T10" fmla="*/ 0 60000 65536"/>
                <a:gd name="T11" fmla="*/ 0 60000 65536"/>
                <a:gd name="T12" fmla="*/ 0 60000 65536"/>
                <a:gd name="T13" fmla="*/ 0 60000 65536"/>
                <a:gd name="T14" fmla="*/ 0 60000 65536"/>
                <a:gd name="T15" fmla="*/ 0 w 88"/>
                <a:gd name="T16" fmla="*/ 0 h 134"/>
                <a:gd name="T17" fmla="*/ 88 w 88"/>
                <a:gd name="T18" fmla="*/ 134 h 134"/>
              </a:gdLst>
              <a:ahLst/>
              <a:cxnLst>
                <a:cxn ang="T10">
                  <a:pos x="T0" y="T1"/>
                </a:cxn>
                <a:cxn ang="T11">
                  <a:pos x="T2" y="T3"/>
                </a:cxn>
                <a:cxn ang="T12">
                  <a:pos x="T4" y="T5"/>
                </a:cxn>
                <a:cxn ang="T13">
                  <a:pos x="T6" y="T7"/>
                </a:cxn>
                <a:cxn ang="T14">
                  <a:pos x="T8" y="T9"/>
                </a:cxn>
              </a:cxnLst>
              <a:rect l="T15" t="T16" r="T17" b="T18"/>
              <a:pathLst>
                <a:path w="88" h="134">
                  <a:moveTo>
                    <a:pt x="88" y="0"/>
                  </a:moveTo>
                  <a:cubicBezTo>
                    <a:pt x="86" y="11"/>
                    <a:pt x="83" y="16"/>
                    <a:pt x="74" y="22"/>
                  </a:cubicBezTo>
                  <a:cubicBezTo>
                    <a:pt x="63" y="38"/>
                    <a:pt x="47" y="49"/>
                    <a:pt x="36" y="64"/>
                  </a:cubicBezTo>
                  <a:cubicBezTo>
                    <a:pt x="28" y="75"/>
                    <a:pt x="21" y="88"/>
                    <a:pt x="14" y="100"/>
                  </a:cubicBezTo>
                  <a:cubicBezTo>
                    <a:pt x="7" y="111"/>
                    <a:pt x="0" y="120"/>
                    <a:pt x="0" y="134"/>
                  </a:cubicBezTo>
                </a:path>
              </a:pathLst>
            </a:custGeom>
            <a:noFill/>
            <a:ln w="19050">
              <a:solidFill>
                <a:srgbClr val="0033CC"/>
              </a:solidFill>
              <a:round/>
              <a:headEnd type="none" w="sm" len="sm"/>
              <a:tailEnd type="none" w="sm" len="sm"/>
            </a:ln>
          </p:spPr>
          <p:txBody>
            <a:bodyPr wrap="none" anchor="ctr"/>
            <a:lstStyle/>
            <a:p>
              <a:endParaRPr lang="en-US"/>
            </a:p>
          </p:txBody>
        </p:sp>
        <p:sp>
          <p:nvSpPr>
            <p:cNvPr id="9347" name="Freeform 143"/>
            <p:cNvSpPr>
              <a:spLocks/>
            </p:cNvSpPr>
            <p:nvPr/>
          </p:nvSpPr>
          <p:spPr bwMode="auto">
            <a:xfrm>
              <a:off x="4139" y="1640"/>
              <a:ext cx="320" cy="290"/>
            </a:xfrm>
            <a:custGeom>
              <a:avLst/>
              <a:gdLst>
                <a:gd name="T0" fmla="*/ 1127 w 270"/>
                <a:gd name="T1" fmla="*/ 0 h 286"/>
                <a:gd name="T2" fmla="*/ 1047 w 270"/>
                <a:gd name="T3" fmla="*/ 51 h 286"/>
                <a:gd name="T4" fmla="*/ 984 w 270"/>
                <a:gd name="T5" fmla="*/ 83 h 286"/>
                <a:gd name="T6" fmla="*/ 883 w 270"/>
                <a:gd name="T7" fmla="*/ 140 h 286"/>
                <a:gd name="T8" fmla="*/ 718 w 270"/>
                <a:gd name="T9" fmla="*/ 211 h 286"/>
                <a:gd name="T10" fmla="*/ 601 w 270"/>
                <a:gd name="T11" fmla="*/ 255 h 286"/>
                <a:gd name="T12" fmla="*/ 380 w 270"/>
                <a:gd name="T13" fmla="*/ 338 h 286"/>
                <a:gd name="T14" fmla="*/ 295 w 270"/>
                <a:gd name="T15" fmla="*/ 362 h 286"/>
                <a:gd name="T16" fmla="*/ 0 w 270"/>
                <a:gd name="T17" fmla="*/ 543 h 2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286"/>
                <a:gd name="T29" fmla="*/ 270 w 270"/>
                <a:gd name="T30" fmla="*/ 286 h 2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286">
                  <a:moveTo>
                    <a:pt x="270" y="0"/>
                  </a:moveTo>
                  <a:cubicBezTo>
                    <a:pt x="266" y="9"/>
                    <a:pt x="260" y="21"/>
                    <a:pt x="252" y="26"/>
                  </a:cubicBezTo>
                  <a:cubicBezTo>
                    <a:pt x="242" y="41"/>
                    <a:pt x="248" y="35"/>
                    <a:pt x="236" y="44"/>
                  </a:cubicBezTo>
                  <a:cubicBezTo>
                    <a:pt x="232" y="56"/>
                    <a:pt x="218" y="62"/>
                    <a:pt x="212" y="74"/>
                  </a:cubicBezTo>
                  <a:cubicBezTo>
                    <a:pt x="203" y="92"/>
                    <a:pt x="191" y="101"/>
                    <a:pt x="172" y="110"/>
                  </a:cubicBezTo>
                  <a:cubicBezTo>
                    <a:pt x="163" y="121"/>
                    <a:pt x="154" y="125"/>
                    <a:pt x="144" y="134"/>
                  </a:cubicBezTo>
                  <a:cubicBezTo>
                    <a:pt x="127" y="150"/>
                    <a:pt x="111" y="164"/>
                    <a:pt x="92" y="178"/>
                  </a:cubicBezTo>
                  <a:cubicBezTo>
                    <a:pt x="86" y="183"/>
                    <a:pt x="76" y="185"/>
                    <a:pt x="70" y="190"/>
                  </a:cubicBezTo>
                  <a:cubicBezTo>
                    <a:pt x="39" y="218"/>
                    <a:pt x="19" y="248"/>
                    <a:pt x="0" y="286"/>
                  </a:cubicBezTo>
                </a:path>
              </a:pathLst>
            </a:custGeom>
            <a:noFill/>
            <a:ln w="19050">
              <a:solidFill>
                <a:srgbClr val="0033CC"/>
              </a:solidFill>
              <a:round/>
              <a:headEnd type="none" w="sm" len="sm"/>
              <a:tailEnd type="none" w="sm" len="sm"/>
            </a:ln>
          </p:spPr>
          <p:txBody>
            <a:bodyPr wrap="none" anchor="ctr"/>
            <a:lstStyle/>
            <a:p>
              <a:endParaRPr lang="en-US"/>
            </a:p>
          </p:txBody>
        </p:sp>
        <p:sp>
          <p:nvSpPr>
            <p:cNvPr id="9348" name="Oval 144"/>
            <p:cNvSpPr>
              <a:spLocks noChangeArrowheads="1"/>
            </p:cNvSpPr>
            <p:nvPr/>
          </p:nvSpPr>
          <p:spPr bwMode="auto">
            <a:xfrm>
              <a:off x="4121" y="1904"/>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49" name="Freeform 145"/>
            <p:cNvSpPr>
              <a:spLocks/>
            </p:cNvSpPr>
            <p:nvPr/>
          </p:nvSpPr>
          <p:spPr bwMode="auto">
            <a:xfrm>
              <a:off x="4436" y="1567"/>
              <a:ext cx="26" cy="61"/>
            </a:xfrm>
            <a:custGeom>
              <a:avLst/>
              <a:gdLst>
                <a:gd name="T0" fmla="*/ 90 w 22"/>
                <a:gd name="T1" fmla="*/ 0 h 60"/>
                <a:gd name="T2" fmla="*/ 0 w 22"/>
                <a:gd name="T3" fmla="*/ 51 h 60"/>
                <a:gd name="T4" fmla="*/ 100 w 22"/>
                <a:gd name="T5" fmla="*/ 122 h 60"/>
                <a:gd name="T6" fmla="*/ 0 60000 65536"/>
                <a:gd name="T7" fmla="*/ 0 60000 65536"/>
                <a:gd name="T8" fmla="*/ 0 60000 65536"/>
                <a:gd name="T9" fmla="*/ 0 w 22"/>
                <a:gd name="T10" fmla="*/ 0 h 60"/>
                <a:gd name="T11" fmla="*/ 22 w 22"/>
                <a:gd name="T12" fmla="*/ 60 h 60"/>
              </a:gdLst>
              <a:ahLst/>
              <a:cxnLst>
                <a:cxn ang="T6">
                  <a:pos x="T0" y="T1"/>
                </a:cxn>
                <a:cxn ang="T7">
                  <a:pos x="T2" y="T3"/>
                </a:cxn>
                <a:cxn ang="T8">
                  <a:pos x="T4" y="T5"/>
                </a:cxn>
              </a:cxnLst>
              <a:rect l="T9" t="T10" r="T11" b="T12"/>
              <a:pathLst>
                <a:path w="22" h="60">
                  <a:moveTo>
                    <a:pt x="20" y="0"/>
                  </a:moveTo>
                  <a:cubicBezTo>
                    <a:pt x="7" y="6"/>
                    <a:pt x="3" y="10"/>
                    <a:pt x="0" y="24"/>
                  </a:cubicBezTo>
                  <a:cubicBezTo>
                    <a:pt x="3" y="45"/>
                    <a:pt x="9" y="47"/>
                    <a:pt x="22" y="60"/>
                  </a:cubicBezTo>
                </a:path>
              </a:pathLst>
            </a:custGeom>
            <a:noFill/>
            <a:ln w="19050">
              <a:solidFill>
                <a:srgbClr val="0033CC"/>
              </a:solidFill>
              <a:round/>
              <a:headEnd type="none" w="sm" len="sm"/>
              <a:tailEnd type="none" w="sm" len="sm"/>
            </a:ln>
          </p:spPr>
          <p:txBody>
            <a:bodyPr wrap="none" anchor="ctr"/>
            <a:lstStyle/>
            <a:p>
              <a:endParaRPr lang="en-US"/>
            </a:p>
          </p:txBody>
        </p:sp>
        <p:sp>
          <p:nvSpPr>
            <p:cNvPr id="9350" name="Freeform 146"/>
            <p:cNvSpPr>
              <a:spLocks/>
            </p:cNvSpPr>
            <p:nvPr/>
          </p:nvSpPr>
          <p:spPr bwMode="auto">
            <a:xfrm>
              <a:off x="4039" y="2045"/>
              <a:ext cx="136" cy="13"/>
            </a:xfrm>
            <a:custGeom>
              <a:avLst/>
              <a:gdLst>
                <a:gd name="T0" fmla="*/ 495 w 114"/>
                <a:gd name="T1" fmla="*/ 14 h 13"/>
                <a:gd name="T2" fmla="*/ 336 w 114"/>
                <a:gd name="T3" fmla="*/ 0 h 13"/>
                <a:gd name="T4" fmla="*/ 113 w 114"/>
                <a:gd name="T5" fmla="*/ 14 h 13"/>
                <a:gd name="T6" fmla="*/ 0 w 114"/>
                <a:gd name="T7" fmla="*/ 14 h 13"/>
                <a:gd name="T8" fmla="*/ 0 60000 65536"/>
                <a:gd name="T9" fmla="*/ 0 60000 65536"/>
                <a:gd name="T10" fmla="*/ 0 60000 65536"/>
                <a:gd name="T11" fmla="*/ 0 60000 65536"/>
                <a:gd name="T12" fmla="*/ 0 w 114"/>
                <a:gd name="T13" fmla="*/ 0 h 13"/>
                <a:gd name="T14" fmla="*/ 114 w 114"/>
                <a:gd name="T15" fmla="*/ 13 h 13"/>
              </a:gdLst>
              <a:ahLst/>
              <a:cxnLst>
                <a:cxn ang="T8">
                  <a:pos x="T0" y="T1"/>
                </a:cxn>
                <a:cxn ang="T9">
                  <a:pos x="T2" y="T3"/>
                </a:cxn>
                <a:cxn ang="T10">
                  <a:pos x="T4" y="T5"/>
                </a:cxn>
                <a:cxn ang="T11">
                  <a:pos x="T6" y="T7"/>
                </a:cxn>
              </a:cxnLst>
              <a:rect l="T12" t="T13" r="T14" b="T15"/>
              <a:pathLst>
                <a:path w="114" h="13">
                  <a:moveTo>
                    <a:pt x="114" y="8"/>
                  </a:moveTo>
                  <a:cubicBezTo>
                    <a:pt x="83" y="1"/>
                    <a:pt x="95" y="4"/>
                    <a:pt x="78" y="0"/>
                  </a:cubicBezTo>
                  <a:cubicBezTo>
                    <a:pt x="43" y="2"/>
                    <a:pt x="50" y="3"/>
                    <a:pt x="26" y="8"/>
                  </a:cubicBezTo>
                  <a:cubicBezTo>
                    <a:pt x="17" y="13"/>
                    <a:pt x="10" y="13"/>
                    <a:pt x="0" y="8"/>
                  </a:cubicBezTo>
                </a:path>
              </a:pathLst>
            </a:custGeom>
            <a:noFill/>
            <a:ln w="19050">
              <a:solidFill>
                <a:srgbClr val="0033CC"/>
              </a:solidFill>
              <a:round/>
              <a:headEnd type="none" w="sm" len="sm"/>
              <a:tailEnd type="none" w="sm" len="sm"/>
            </a:ln>
          </p:spPr>
          <p:txBody>
            <a:bodyPr wrap="none" anchor="ctr"/>
            <a:lstStyle/>
            <a:p>
              <a:endParaRPr lang="en-US"/>
            </a:p>
          </p:txBody>
        </p:sp>
        <p:sp>
          <p:nvSpPr>
            <p:cNvPr id="9351" name="Oval 147"/>
            <p:cNvSpPr>
              <a:spLocks noChangeArrowheads="1"/>
            </p:cNvSpPr>
            <p:nvPr/>
          </p:nvSpPr>
          <p:spPr bwMode="auto">
            <a:xfrm>
              <a:off x="4007" y="2030"/>
              <a:ext cx="47" cy="41"/>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52" name="Freeform 148"/>
            <p:cNvSpPr>
              <a:spLocks/>
            </p:cNvSpPr>
            <p:nvPr/>
          </p:nvSpPr>
          <p:spPr bwMode="auto">
            <a:xfrm>
              <a:off x="4457" y="1543"/>
              <a:ext cx="357" cy="79"/>
            </a:xfrm>
            <a:custGeom>
              <a:avLst/>
              <a:gdLst>
                <a:gd name="T0" fmla="*/ 1280 w 300"/>
                <a:gd name="T1" fmla="*/ 0 h 78"/>
                <a:gd name="T2" fmla="*/ 1041 w 300"/>
                <a:gd name="T3" fmla="*/ 28 h 78"/>
                <a:gd name="T4" fmla="*/ 469 w 300"/>
                <a:gd name="T5" fmla="*/ 73 h 78"/>
                <a:gd name="T6" fmla="*/ 275 w 300"/>
                <a:gd name="T7" fmla="*/ 86 h 78"/>
                <a:gd name="T8" fmla="*/ 104 w 300"/>
                <a:gd name="T9" fmla="*/ 116 h 78"/>
                <a:gd name="T10" fmla="*/ 24 w 300"/>
                <a:gd name="T11" fmla="*/ 140 h 78"/>
                <a:gd name="T12" fmla="*/ 0 w 300"/>
                <a:gd name="T13" fmla="*/ 148 h 78"/>
                <a:gd name="T14" fmla="*/ 0 60000 65536"/>
                <a:gd name="T15" fmla="*/ 0 60000 65536"/>
                <a:gd name="T16" fmla="*/ 0 60000 65536"/>
                <a:gd name="T17" fmla="*/ 0 60000 65536"/>
                <a:gd name="T18" fmla="*/ 0 60000 65536"/>
                <a:gd name="T19" fmla="*/ 0 60000 65536"/>
                <a:gd name="T20" fmla="*/ 0 60000 65536"/>
                <a:gd name="T21" fmla="*/ 0 w 300"/>
                <a:gd name="T22" fmla="*/ 0 h 78"/>
                <a:gd name="T23" fmla="*/ 300 w 30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78">
                  <a:moveTo>
                    <a:pt x="300" y="0"/>
                  </a:moveTo>
                  <a:cubicBezTo>
                    <a:pt x="283" y="11"/>
                    <a:pt x="263" y="12"/>
                    <a:pt x="244" y="16"/>
                  </a:cubicBezTo>
                  <a:cubicBezTo>
                    <a:pt x="198" y="25"/>
                    <a:pt x="157" y="35"/>
                    <a:pt x="110" y="38"/>
                  </a:cubicBezTo>
                  <a:cubicBezTo>
                    <a:pt x="94" y="41"/>
                    <a:pt x="80" y="44"/>
                    <a:pt x="64" y="46"/>
                  </a:cubicBezTo>
                  <a:cubicBezTo>
                    <a:pt x="50" y="51"/>
                    <a:pt x="38" y="58"/>
                    <a:pt x="24" y="62"/>
                  </a:cubicBezTo>
                  <a:cubicBezTo>
                    <a:pt x="17" y="67"/>
                    <a:pt x="12" y="69"/>
                    <a:pt x="6" y="74"/>
                  </a:cubicBezTo>
                  <a:cubicBezTo>
                    <a:pt x="4" y="76"/>
                    <a:pt x="0" y="78"/>
                    <a:pt x="0" y="78"/>
                  </a:cubicBezTo>
                </a:path>
              </a:pathLst>
            </a:custGeom>
            <a:noFill/>
            <a:ln w="19050">
              <a:solidFill>
                <a:srgbClr val="0033CC"/>
              </a:solidFill>
              <a:round/>
              <a:headEnd type="none" w="sm" len="sm"/>
              <a:tailEnd type="none" w="sm" len="sm"/>
            </a:ln>
          </p:spPr>
          <p:txBody>
            <a:bodyPr wrap="none" anchor="ctr"/>
            <a:lstStyle/>
            <a:p>
              <a:endParaRPr lang="en-US"/>
            </a:p>
          </p:txBody>
        </p:sp>
        <p:sp>
          <p:nvSpPr>
            <p:cNvPr id="9353" name="Oval 149"/>
            <p:cNvSpPr>
              <a:spLocks noChangeArrowheads="1"/>
            </p:cNvSpPr>
            <p:nvPr/>
          </p:nvSpPr>
          <p:spPr bwMode="auto">
            <a:xfrm>
              <a:off x="4441" y="1612"/>
              <a:ext cx="47" cy="42"/>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54" name="Freeform 150"/>
            <p:cNvSpPr>
              <a:spLocks/>
            </p:cNvSpPr>
            <p:nvPr/>
          </p:nvSpPr>
          <p:spPr bwMode="auto">
            <a:xfrm>
              <a:off x="4781" y="1151"/>
              <a:ext cx="165" cy="376"/>
            </a:xfrm>
            <a:custGeom>
              <a:avLst/>
              <a:gdLst>
                <a:gd name="T0" fmla="*/ 588 w 139"/>
                <a:gd name="T1" fmla="*/ 0 h 372"/>
                <a:gd name="T2" fmla="*/ 481 w 139"/>
                <a:gd name="T3" fmla="*/ 21 h 372"/>
                <a:gd name="T4" fmla="*/ 377 w 139"/>
                <a:gd name="T5" fmla="*/ 43 h 372"/>
                <a:gd name="T6" fmla="*/ 351 w 139"/>
                <a:gd name="T7" fmla="*/ 151 h 372"/>
                <a:gd name="T8" fmla="*/ 277 w 139"/>
                <a:gd name="T9" fmla="*/ 183 h 372"/>
                <a:gd name="T10" fmla="*/ 224 w 139"/>
                <a:gd name="T11" fmla="*/ 198 h 372"/>
                <a:gd name="T12" fmla="*/ 159 w 139"/>
                <a:gd name="T13" fmla="*/ 216 h 372"/>
                <a:gd name="T14" fmla="*/ 99 w 139"/>
                <a:gd name="T15" fmla="*/ 284 h 372"/>
                <a:gd name="T16" fmla="*/ 38 w 139"/>
                <a:gd name="T17" fmla="*/ 445 h 372"/>
                <a:gd name="T18" fmla="*/ 38 w 139"/>
                <a:gd name="T19" fmla="*/ 693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372"/>
                <a:gd name="T32" fmla="*/ 139 w 139"/>
                <a:gd name="T33" fmla="*/ 372 h 3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372">
                  <a:moveTo>
                    <a:pt x="139" y="0"/>
                  </a:moveTo>
                  <a:cubicBezTo>
                    <a:pt x="130" y="3"/>
                    <a:pt x="122" y="9"/>
                    <a:pt x="113" y="12"/>
                  </a:cubicBezTo>
                  <a:cubicBezTo>
                    <a:pt x="105" y="18"/>
                    <a:pt x="99" y="20"/>
                    <a:pt x="89" y="24"/>
                  </a:cubicBezTo>
                  <a:cubicBezTo>
                    <a:pt x="84" y="42"/>
                    <a:pt x="90" y="62"/>
                    <a:pt x="83" y="80"/>
                  </a:cubicBezTo>
                  <a:cubicBezTo>
                    <a:pt x="79" y="90"/>
                    <a:pt x="74" y="93"/>
                    <a:pt x="65" y="98"/>
                  </a:cubicBezTo>
                  <a:cubicBezTo>
                    <a:pt x="61" y="100"/>
                    <a:pt x="53" y="106"/>
                    <a:pt x="53" y="106"/>
                  </a:cubicBezTo>
                  <a:cubicBezTo>
                    <a:pt x="43" y="120"/>
                    <a:pt x="50" y="119"/>
                    <a:pt x="37" y="116"/>
                  </a:cubicBezTo>
                  <a:cubicBezTo>
                    <a:pt x="25" y="125"/>
                    <a:pt x="25" y="138"/>
                    <a:pt x="23" y="152"/>
                  </a:cubicBezTo>
                  <a:cubicBezTo>
                    <a:pt x="22" y="176"/>
                    <a:pt x="24" y="215"/>
                    <a:pt x="9" y="238"/>
                  </a:cubicBezTo>
                  <a:cubicBezTo>
                    <a:pt x="0" y="274"/>
                    <a:pt x="9" y="334"/>
                    <a:pt x="9" y="372"/>
                  </a:cubicBezTo>
                </a:path>
              </a:pathLst>
            </a:custGeom>
            <a:noFill/>
            <a:ln w="19050">
              <a:solidFill>
                <a:srgbClr val="0033CC"/>
              </a:solidFill>
              <a:round/>
              <a:headEnd type="none" w="sm" len="sm"/>
              <a:tailEnd type="none" w="sm" len="sm"/>
            </a:ln>
          </p:spPr>
          <p:txBody>
            <a:bodyPr wrap="none" anchor="ctr"/>
            <a:lstStyle/>
            <a:p>
              <a:endParaRPr lang="en-US"/>
            </a:p>
          </p:txBody>
        </p:sp>
        <p:sp>
          <p:nvSpPr>
            <p:cNvPr id="9355" name="Freeform 151"/>
            <p:cNvSpPr>
              <a:spLocks/>
            </p:cNvSpPr>
            <p:nvPr/>
          </p:nvSpPr>
          <p:spPr bwMode="auto">
            <a:xfrm>
              <a:off x="4814" y="1487"/>
              <a:ext cx="241" cy="36"/>
            </a:xfrm>
            <a:custGeom>
              <a:avLst/>
              <a:gdLst>
                <a:gd name="T0" fmla="*/ 826 w 204"/>
                <a:gd name="T1" fmla="*/ 45 h 35"/>
                <a:gd name="T2" fmla="*/ 592 w 204"/>
                <a:gd name="T3" fmla="*/ 7 h 35"/>
                <a:gd name="T4" fmla="*/ 203 w 204"/>
                <a:gd name="T5" fmla="*/ 23 h 35"/>
                <a:gd name="T6" fmla="*/ 74 w 204"/>
                <a:gd name="T7" fmla="*/ 52 h 35"/>
                <a:gd name="T8" fmla="*/ 0 w 204"/>
                <a:gd name="T9" fmla="*/ 76 h 35"/>
                <a:gd name="T10" fmla="*/ 0 60000 65536"/>
                <a:gd name="T11" fmla="*/ 0 60000 65536"/>
                <a:gd name="T12" fmla="*/ 0 60000 65536"/>
                <a:gd name="T13" fmla="*/ 0 60000 65536"/>
                <a:gd name="T14" fmla="*/ 0 60000 65536"/>
                <a:gd name="T15" fmla="*/ 0 w 204"/>
                <a:gd name="T16" fmla="*/ 0 h 35"/>
                <a:gd name="T17" fmla="*/ 204 w 204"/>
                <a:gd name="T18" fmla="*/ 35 h 35"/>
              </a:gdLst>
              <a:ahLst/>
              <a:cxnLst>
                <a:cxn ang="T10">
                  <a:pos x="T0" y="T1"/>
                </a:cxn>
                <a:cxn ang="T11">
                  <a:pos x="T2" y="T3"/>
                </a:cxn>
                <a:cxn ang="T12">
                  <a:pos x="T4" y="T5"/>
                </a:cxn>
                <a:cxn ang="T13">
                  <a:pos x="T6" y="T7"/>
                </a:cxn>
                <a:cxn ang="T14">
                  <a:pos x="T8" y="T9"/>
                </a:cxn>
              </a:cxnLst>
              <a:rect l="T15" t="T16" r="T17" b="T18"/>
              <a:pathLst>
                <a:path w="204" h="35">
                  <a:moveTo>
                    <a:pt x="204" y="21"/>
                  </a:moveTo>
                  <a:cubicBezTo>
                    <a:pt x="184" y="9"/>
                    <a:pt x="170" y="5"/>
                    <a:pt x="146" y="3"/>
                  </a:cubicBezTo>
                  <a:cubicBezTo>
                    <a:pt x="94" y="4"/>
                    <a:pt x="85" y="0"/>
                    <a:pt x="50" y="9"/>
                  </a:cubicBezTo>
                  <a:cubicBezTo>
                    <a:pt x="39" y="12"/>
                    <a:pt x="28" y="21"/>
                    <a:pt x="18" y="25"/>
                  </a:cubicBezTo>
                  <a:cubicBezTo>
                    <a:pt x="12" y="28"/>
                    <a:pt x="0" y="35"/>
                    <a:pt x="0" y="35"/>
                  </a:cubicBezTo>
                </a:path>
              </a:pathLst>
            </a:custGeom>
            <a:noFill/>
            <a:ln w="19050">
              <a:solidFill>
                <a:srgbClr val="0033CC"/>
              </a:solidFill>
              <a:round/>
              <a:headEnd type="none" w="sm" len="sm"/>
              <a:tailEnd type="none" w="sm" len="sm"/>
            </a:ln>
          </p:spPr>
          <p:txBody>
            <a:bodyPr wrap="none" anchor="ctr"/>
            <a:lstStyle/>
            <a:p>
              <a:endParaRPr lang="en-US"/>
            </a:p>
          </p:txBody>
        </p:sp>
        <p:sp>
          <p:nvSpPr>
            <p:cNvPr id="9356" name="Oval 152"/>
            <p:cNvSpPr>
              <a:spLocks noChangeArrowheads="1"/>
            </p:cNvSpPr>
            <p:nvPr/>
          </p:nvSpPr>
          <p:spPr bwMode="auto">
            <a:xfrm>
              <a:off x="4919" y="1127"/>
              <a:ext cx="34" cy="29"/>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57" name="Freeform 153"/>
            <p:cNvSpPr>
              <a:spLocks/>
            </p:cNvSpPr>
            <p:nvPr/>
          </p:nvSpPr>
          <p:spPr bwMode="auto">
            <a:xfrm>
              <a:off x="5053" y="1519"/>
              <a:ext cx="323" cy="77"/>
            </a:xfrm>
            <a:custGeom>
              <a:avLst/>
              <a:gdLst>
                <a:gd name="T0" fmla="*/ 1142 w 272"/>
                <a:gd name="T1" fmla="*/ 0 h 76"/>
                <a:gd name="T2" fmla="*/ 1007 w 272"/>
                <a:gd name="T3" fmla="*/ 22 h 76"/>
                <a:gd name="T4" fmla="*/ 999 w 272"/>
                <a:gd name="T5" fmla="*/ 36 h 76"/>
                <a:gd name="T6" fmla="*/ 917 w 272"/>
                <a:gd name="T7" fmla="*/ 48 h 76"/>
                <a:gd name="T8" fmla="*/ 745 w 272"/>
                <a:gd name="T9" fmla="*/ 73 h 76"/>
                <a:gd name="T10" fmla="*/ 595 w 272"/>
                <a:gd name="T11" fmla="*/ 147 h 76"/>
                <a:gd name="T12" fmla="*/ 444 w 272"/>
                <a:gd name="T13" fmla="*/ 128 h 76"/>
                <a:gd name="T14" fmla="*/ 348 w 272"/>
                <a:gd name="T15" fmla="*/ 55 h 76"/>
                <a:gd name="T16" fmla="*/ 278 w 272"/>
                <a:gd name="T17" fmla="*/ 25 h 76"/>
                <a:gd name="T18" fmla="*/ 251 w 272"/>
                <a:gd name="T19" fmla="*/ 29 h 76"/>
                <a:gd name="T20" fmla="*/ 226 w 272"/>
                <a:gd name="T21" fmla="*/ 36 h 76"/>
                <a:gd name="T22" fmla="*/ 172 w 272"/>
                <a:gd name="T23" fmla="*/ 48 h 76"/>
                <a:gd name="T24" fmla="*/ 0 w 272"/>
                <a:gd name="T25" fmla="*/ 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
                <a:gd name="T40" fmla="*/ 0 h 76"/>
                <a:gd name="T41" fmla="*/ 272 w 272"/>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 h="76">
                  <a:moveTo>
                    <a:pt x="272" y="0"/>
                  </a:moveTo>
                  <a:cubicBezTo>
                    <a:pt x="261" y="4"/>
                    <a:pt x="251" y="8"/>
                    <a:pt x="240" y="12"/>
                  </a:cubicBezTo>
                  <a:cubicBezTo>
                    <a:pt x="239" y="15"/>
                    <a:pt x="240" y="19"/>
                    <a:pt x="238" y="20"/>
                  </a:cubicBezTo>
                  <a:cubicBezTo>
                    <a:pt x="232" y="23"/>
                    <a:pt x="218" y="24"/>
                    <a:pt x="218" y="24"/>
                  </a:cubicBezTo>
                  <a:cubicBezTo>
                    <a:pt x="206" y="32"/>
                    <a:pt x="191" y="35"/>
                    <a:pt x="178" y="38"/>
                  </a:cubicBezTo>
                  <a:cubicBezTo>
                    <a:pt x="170" y="50"/>
                    <a:pt x="156" y="71"/>
                    <a:pt x="142" y="76"/>
                  </a:cubicBezTo>
                  <a:cubicBezTo>
                    <a:pt x="124" y="74"/>
                    <a:pt x="119" y="75"/>
                    <a:pt x="106" y="66"/>
                  </a:cubicBezTo>
                  <a:cubicBezTo>
                    <a:pt x="100" y="53"/>
                    <a:pt x="94" y="36"/>
                    <a:pt x="82" y="28"/>
                  </a:cubicBezTo>
                  <a:cubicBezTo>
                    <a:pt x="72" y="14"/>
                    <a:pt x="79" y="17"/>
                    <a:pt x="66" y="14"/>
                  </a:cubicBezTo>
                  <a:cubicBezTo>
                    <a:pt x="64" y="15"/>
                    <a:pt x="62" y="15"/>
                    <a:pt x="60" y="16"/>
                  </a:cubicBezTo>
                  <a:cubicBezTo>
                    <a:pt x="58" y="17"/>
                    <a:pt x="56" y="19"/>
                    <a:pt x="54" y="20"/>
                  </a:cubicBezTo>
                  <a:cubicBezTo>
                    <a:pt x="50" y="22"/>
                    <a:pt x="42" y="24"/>
                    <a:pt x="42" y="24"/>
                  </a:cubicBezTo>
                  <a:cubicBezTo>
                    <a:pt x="21" y="21"/>
                    <a:pt x="14" y="14"/>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358" name="Freeform 154"/>
            <p:cNvSpPr>
              <a:spLocks/>
            </p:cNvSpPr>
            <p:nvPr/>
          </p:nvSpPr>
          <p:spPr bwMode="auto">
            <a:xfrm>
              <a:off x="5379" y="1534"/>
              <a:ext cx="40" cy="80"/>
            </a:xfrm>
            <a:custGeom>
              <a:avLst/>
              <a:gdLst>
                <a:gd name="T0" fmla="*/ 0 w 34"/>
                <a:gd name="T1" fmla="*/ 0 h 78"/>
                <a:gd name="T2" fmla="*/ 101 w 34"/>
                <a:gd name="T3" fmla="*/ 46 h 78"/>
                <a:gd name="T4" fmla="*/ 136 w 34"/>
                <a:gd name="T5" fmla="*/ 95 h 78"/>
                <a:gd name="T6" fmla="*/ 108 w 34"/>
                <a:gd name="T7" fmla="*/ 151 h 78"/>
                <a:gd name="T8" fmla="*/ 118 w 34"/>
                <a:gd name="T9" fmla="*/ 165 h 78"/>
                <a:gd name="T10" fmla="*/ 0 60000 65536"/>
                <a:gd name="T11" fmla="*/ 0 60000 65536"/>
                <a:gd name="T12" fmla="*/ 0 60000 65536"/>
                <a:gd name="T13" fmla="*/ 0 60000 65536"/>
                <a:gd name="T14" fmla="*/ 0 60000 65536"/>
                <a:gd name="T15" fmla="*/ 0 w 34"/>
                <a:gd name="T16" fmla="*/ 0 h 78"/>
                <a:gd name="T17" fmla="*/ 34 w 34"/>
                <a:gd name="T18" fmla="*/ 78 h 78"/>
              </a:gdLst>
              <a:ahLst/>
              <a:cxnLst>
                <a:cxn ang="T10">
                  <a:pos x="T0" y="T1"/>
                </a:cxn>
                <a:cxn ang="T11">
                  <a:pos x="T2" y="T3"/>
                </a:cxn>
                <a:cxn ang="T12">
                  <a:pos x="T4" y="T5"/>
                </a:cxn>
                <a:cxn ang="T13">
                  <a:pos x="T6" y="T7"/>
                </a:cxn>
                <a:cxn ang="T14">
                  <a:pos x="T8" y="T9"/>
                </a:cxn>
              </a:cxnLst>
              <a:rect l="T15" t="T16" r="T17" b="T18"/>
              <a:pathLst>
                <a:path w="34" h="78">
                  <a:moveTo>
                    <a:pt x="0" y="0"/>
                  </a:moveTo>
                  <a:cubicBezTo>
                    <a:pt x="17" y="12"/>
                    <a:pt x="9" y="5"/>
                    <a:pt x="26" y="22"/>
                  </a:cubicBezTo>
                  <a:cubicBezTo>
                    <a:pt x="32" y="28"/>
                    <a:pt x="34" y="46"/>
                    <a:pt x="34" y="46"/>
                  </a:cubicBezTo>
                  <a:cubicBezTo>
                    <a:pt x="33" y="55"/>
                    <a:pt x="28" y="72"/>
                    <a:pt x="28" y="72"/>
                  </a:cubicBezTo>
                  <a:cubicBezTo>
                    <a:pt x="29" y="74"/>
                    <a:pt x="30" y="78"/>
                    <a:pt x="30" y="78"/>
                  </a:cubicBezTo>
                </a:path>
              </a:pathLst>
            </a:custGeom>
            <a:noFill/>
            <a:ln w="19050">
              <a:solidFill>
                <a:srgbClr val="0033CC"/>
              </a:solidFill>
              <a:round/>
              <a:headEnd type="none" w="sm" len="sm"/>
              <a:tailEnd type="none" w="sm" len="sm"/>
            </a:ln>
          </p:spPr>
          <p:txBody>
            <a:bodyPr wrap="none" anchor="ctr"/>
            <a:lstStyle/>
            <a:p>
              <a:endParaRPr lang="en-US"/>
            </a:p>
          </p:txBody>
        </p:sp>
        <p:sp>
          <p:nvSpPr>
            <p:cNvPr id="9359" name="Freeform 155"/>
            <p:cNvSpPr>
              <a:spLocks/>
            </p:cNvSpPr>
            <p:nvPr/>
          </p:nvSpPr>
          <p:spPr bwMode="auto">
            <a:xfrm>
              <a:off x="5372" y="1537"/>
              <a:ext cx="21" cy="42"/>
            </a:xfrm>
            <a:custGeom>
              <a:avLst/>
              <a:gdLst>
                <a:gd name="T0" fmla="*/ 0 w 18"/>
                <a:gd name="T1" fmla="*/ 0 h 42"/>
                <a:gd name="T2" fmla="*/ 71 w 18"/>
                <a:gd name="T3" fmla="*/ 62 h 42"/>
                <a:gd name="T4" fmla="*/ 65 w 18"/>
                <a:gd name="T5" fmla="*/ 72 h 42"/>
                <a:gd name="T6" fmla="*/ 48 w 18"/>
                <a:gd name="T7" fmla="*/ 62 h 42"/>
                <a:gd name="T8" fmla="*/ 0 60000 65536"/>
                <a:gd name="T9" fmla="*/ 0 60000 65536"/>
                <a:gd name="T10" fmla="*/ 0 60000 65536"/>
                <a:gd name="T11" fmla="*/ 0 60000 65536"/>
                <a:gd name="T12" fmla="*/ 0 w 18"/>
                <a:gd name="T13" fmla="*/ 0 h 42"/>
                <a:gd name="T14" fmla="*/ 18 w 18"/>
                <a:gd name="T15" fmla="*/ 42 h 42"/>
              </a:gdLst>
              <a:ahLst/>
              <a:cxnLst>
                <a:cxn ang="T8">
                  <a:pos x="T0" y="T1"/>
                </a:cxn>
                <a:cxn ang="T9">
                  <a:pos x="T2" y="T3"/>
                </a:cxn>
                <a:cxn ang="T10">
                  <a:pos x="T4" y="T5"/>
                </a:cxn>
                <a:cxn ang="T11">
                  <a:pos x="T6" y="T7"/>
                </a:cxn>
              </a:cxnLst>
              <a:rect l="T12" t="T13" r="T14" b="T15"/>
              <a:pathLst>
                <a:path w="18" h="42">
                  <a:moveTo>
                    <a:pt x="0" y="0"/>
                  </a:moveTo>
                  <a:cubicBezTo>
                    <a:pt x="5" y="14"/>
                    <a:pt x="9" y="24"/>
                    <a:pt x="18" y="36"/>
                  </a:cubicBezTo>
                  <a:cubicBezTo>
                    <a:pt x="17" y="38"/>
                    <a:pt x="18" y="42"/>
                    <a:pt x="16" y="42"/>
                  </a:cubicBezTo>
                  <a:cubicBezTo>
                    <a:pt x="14" y="42"/>
                    <a:pt x="12" y="36"/>
                    <a:pt x="12" y="36"/>
                  </a:cubicBezTo>
                </a:path>
              </a:pathLst>
            </a:custGeom>
            <a:noFill/>
            <a:ln w="19050">
              <a:solidFill>
                <a:srgbClr val="0033CC"/>
              </a:solidFill>
              <a:round/>
              <a:headEnd type="none" w="sm" len="sm"/>
              <a:tailEnd type="none" w="sm" len="sm"/>
            </a:ln>
          </p:spPr>
          <p:txBody>
            <a:bodyPr wrap="none" anchor="ctr"/>
            <a:lstStyle/>
            <a:p>
              <a:endParaRPr lang="en-US"/>
            </a:p>
          </p:txBody>
        </p:sp>
        <p:sp>
          <p:nvSpPr>
            <p:cNvPr id="9360" name="Oval 156"/>
            <p:cNvSpPr>
              <a:spLocks noChangeArrowheads="1"/>
            </p:cNvSpPr>
            <p:nvPr/>
          </p:nvSpPr>
          <p:spPr bwMode="auto">
            <a:xfrm>
              <a:off x="5352" y="1497"/>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61" name="Freeform 157"/>
            <p:cNvSpPr>
              <a:spLocks/>
            </p:cNvSpPr>
            <p:nvPr/>
          </p:nvSpPr>
          <p:spPr bwMode="auto">
            <a:xfrm>
              <a:off x="5062" y="1527"/>
              <a:ext cx="76" cy="271"/>
            </a:xfrm>
            <a:custGeom>
              <a:avLst/>
              <a:gdLst>
                <a:gd name="T0" fmla="*/ 268 w 64"/>
                <a:gd name="T1" fmla="*/ 498 h 268"/>
                <a:gd name="T2" fmla="*/ 91 w 64"/>
                <a:gd name="T3" fmla="*/ 444 h 268"/>
                <a:gd name="T4" fmla="*/ 2 w 64"/>
                <a:gd name="T5" fmla="*/ 207 h 268"/>
                <a:gd name="T6" fmla="*/ 0 w 64"/>
                <a:gd name="T7" fmla="*/ 0 h 268"/>
                <a:gd name="T8" fmla="*/ 0 60000 65536"/>
                <a:gd name="T9" fmla="*/ 0 60000 65536"/>
                <a:gd name="T10" fmla="*/ 0 60000 65536"/>
                <a:gd name="T11" fmla="*/ 0 60000 65536"/>
                <a:gd name="T12" fmla="*/ 0 w 64"/>
                <a:gd name="T13" fmla="*/ 0 h 268"/>
                <a:gd name="T14" fmla="*/ 64 w 64"/>
                <a:gd name="T15" fmla="*/ 268 h 268"/>
              </a:gdLst>
              <a:ahLst/>
              <a:cxnLst>
                <a:cxn ang="T8">
                  <a:pos x="T0" y="T1"/>
                </a:cxn>
                <a:cxn ang="T9">
                  <a:pos x="T2" y="T3"/>
                </a:cxn>
                <a:cxn ang="T10">
                  <a:pos x="T4" y="T5"/>
                </a:cxn>
                <a:cxn ang="T11">
                  <a:pos x="T6" y="T7"/>
                </a:cxn>
              </a:cxnLst>
              <a:rect l="T12" t="T13" r="T14" b="T15"/>
              <a:pathLst>
                <a:path w="64" h="268">
                  <a:moveTo>
                    <a:pt x="64" y="264"/>
                  </a:moveTo>
                  <a:cubicBezTo>
                    <a:pt x="48" y="268"/>
                    <a:pt x="33" y="245"/>
                    <a:pt x="22" y="234"/>
                  </a:cubicBezTo>
                  <a:cubicBezTo>
                    <a:pt x="9" y="196"/>
                    <a:pt x="26" y="146"/>
                    <a:pt x="2" y="110"/>
                  </a:cubicBezTo>
                  <a:cubicBezTo>
                    <a:pt x="0" y="17"/>
                    <a:pt x="0" y="54"/>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362" name="Oval 158"/>
            <p:cNvSpPr>
              <a:spLocks noChangeArrowheads="1"/>
            </p:cNvSpPr>
            <p:nvPr/>
          </p:nvSpPr>
          <p:spPr bwMode="auto">
            <a:xfrm>
              <a:off x="5124" y="1777"/>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63" name="Freeform 159"/>
            <p:cNvSpPr>
              <a:spLocks/>
            </p:cNvSpPr>
            <p:nvPr/>
          </p:nvSpPr>
          <p:spPr bwMode="auto">
            <a:xfrm>
              <a:off x="5053" y="1851"/>
              <a:ext cx="62" cy="77"/>
            </a:xfrm>
            <a:custGeom>
              <a:avLst/>
              <a:gdLst>
                <a:gd name="T0" fmla="*/ 20 w 52"/>
                <a:gd name="T1" fmla="*/ 0 h 76"/>
                <a:gd name="T2" fmla="*/ 123 w 52"/>
                <a:gd name="T3" fmla="*/ 32 h 76"/>
                <a:gd name="T4" fmla="*/ 222 w 52"/>
                <a:gd name="T5" fmla="*/ 55 h 76"/>
                <a:gd name="T6" fmla="*/ 168 w 52"/>
                <a:gd name="T7" fmla="*/ 98 h 76"/>
                <a:gd name="T8" fmla="*/ 150 w 52"/>
                <a:gd name="T9" fmla="*/ 144 h 76"/>
                <a:gd name="T10" fmla="*/ 112 w 52"/>
                <a:gd name="T11" fmla="*/ 147 h 76"/>
                <a:gd name="T12" fmla="*/ 0 60000 65536"/>
                <a:gd name="T13" fmla="*/ 0 60000 65536"/>
                <a:gd name="T14" fmla="*/ 0 60000 65536"/>
                <a:gd name="T15" fmla="*/ 0 60000 65536"/>
                <a:gd name="T16" fmla="*/ 0 60000 65536"/>
                <a:gd name="T17" fmla="*/ 0 60000 65536"/>
                <a:gd name="T18" fmla="*/ 0 w 52"/>
                <a:gd name="T19" fmla="*/ 0 h 76"/>
                <a:gd name="T20" fmla="*/ 52 w 52"/>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52" h="76">
                  <a:moveTo>
                    <a:pt x="4" y="0"/>
                  </a:moveTo>
                  <a:cubicBezTo>
                    <a:pt x="7" y="31"/>
                    <a:pt x="0" y="15"/>
                    <a:pt x="28" y="18"/>
                  </a:cubicBezTo>
                  <a:cubicBezTo>
                    <a:pt x="36" y="21"/>
                    <a:pt x="44" y="23"/>
                    <a:pt x="52" y="28"/>
                  </a:cubicBezTo>
                  <a:cubicBezTo>
                    <a:pt x="49" y="37"/>
                    <a:pt x="43" y="43"/>
                    <a:pt x="40" y="52"/>
                  </a:cubicBezTo>
                  <a:cubicBezTo>
                    <a:pt x="38" y="59"/>
                    <a:pt x="39" y="67"/>
                    <a:pt x="36" y="74"/>
                  </a:cubicBezTo>
                  <a:cubicBezTo>
                    <a:pt x="35" y="76"/>
                    <a:pt x="28" y="76"/>
                    <a:pt x="26" y="76"/>
                  </a:cubicBezTo>
                </a:path>
              </a:pathLst>
            </a:custGeom>
            <a:noFill/>
            <a:ln w="19050">
              <a:solidFill>
                <a:srgbClr val="0033CC"/>
              </a:solidFill>
              <a:round/>
              <a:headEnd type="none" w="sm" len="sm"/>
              <a:tailEnd type="none" w="sm" len="sm"/>
            </a:ln>
          </p:spPr>
          <p:txBody>
            <a:bodyPr wrap="none" anchor="ctr"/>
            <a:lstStyle/>
            <a:p>
              <a:endParaRPr lang="en-US"/>
            </a:p>
          </p:txBody>
        </p:sp>
        <p:sp>
          <p:nvSpPr>
            <p:cNvPr id="9364" name="Freeform 160"/>
            <p:cNvSpPr>
              <a:spLocks/>
            </p:cNvSpPr>
            <p:nvPr/>
          </p:nvSpPr>
          <p:spPr bwMode="auto">
            <a:xfrm>
              <a:off x="5051" y="1814"/>
              <a:ext cx="71" cy="18"/>
            </a:xfrm>
            <a:custGeom>
              <a:avLst/>
              <a:gdLst>
                <a:gd name="T0" fmla="*/ 244 w 60"/>
                <a:gd name="T1" fmla="*/ 0 h 18"/>
                <a:gd name="T2" fmla="*/ 0 w 60"/>
                <a:gd name="T3" fmla="*/ 33 h 18"/>
                <a:gd name="T4" fmla="*/ 0 60000 65536"/>
                <a:gd name="T5" fmla="*/ 0 60000 65536"/>
                <a:gd name="T6" fmla="*/ 0 w 60"/>
                <a:gd name="T7" fmla="*/ 0 h 18"/>
                <a:gd name="T8" fmla="*/ 60 w 60"/>
                <a:gd name="T9" fmla="*/ 18 h 18"/>
              </a:gdLst>
              <a:ahLst/>
              <a:cxnLst>
                <a:cxn ang="T4">
                  <a:pos x="T0" y="T1"/>
                </a:cxn>
                <a:cxn ang="T5">
                  <a:pos x="T2" y="T3"/>
                </a:cxn>
              </a:cxnLst>
              <a:rect l="T6" t="T7" r="T8" b="T9"/>
              <a:pathLst>
                <a:path w="60" h="18">
                  <a:moveTo>
                    <a:pt x="60" y="0"/>
                  </a:moveTo>
                  <a:cubicBezTo>
                    <a:pt x="48" y="18"/>
                    <a:pt x="19" y="18"/>
                    <a:pt x="0" y="18"/>
                  </a:cubicBezTo>
                </a:path>
              </a:pathLst>
            </a:custGeom>
            <a:noFill/>
            <a:ln w="19050">
              <a:solidFill>
                <a:srgbClr val="0033CC"/>
              </a:solidFill>
              <a:round/>
              <a:headEnd type="none" w="sm" len="sm"/>
              <a:tailEnd type="none" w="sm" len="sm"/>
            </a:ln>
          </p:spPr>
          <p:txBody>
            <a:bodyPr wrap="none" anchor="ctr"/>
            <a:lstStyle/>
            <a:p>
              <a:endParaRPr lang="en-US"/>
            </a:p>
          </p:txBody>
        </p:sp>
        <p:sp>
          <p:nvSpPr>
            <p:cNvPr id="9365" name="Oval 161"/>
            <p:cNvSpPr>
              <a:spLocks noChangeArrowheads="1"/>
            </p:cNvSpPr>
            <p:nvPr/>
          </p:nvSpPr>
          <p:spPr bwMode="auto">
            <a:xfrm>
              <a:off x="5033" y="1807"/>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66" name="Freeform 162"/>
            <p:cNvSpPr>
              <a:spLocks/>
            </p:cNvSpPr>
            <p:nvPr/>
          </p:nvSpPr>
          <p:spPr bwMode="auto">
            <a:xfrm>
              <a:off x="4925" y="1849"/>
              <a:ext cx="123" cy="101"/>
            </a:xfrm>
            <a:custGeom>
              <a:avLst/>
              <a:gdLst>
                <a:gd name="T0" fmla="*/ 422 w 104"/>
                <a:gd name="T1" fmla="*/ 0 h 100"/>
                <a:gd name="T2" fmla="*/ 193 w 104"/>
                <a:gd name="T3" fmla="*/ 130 h 100"/>
                <a:gd name="T4" fmla="*/ 0 w 104"/>
                <a:gd name="T5" fmla="*/ 185 h 100"/>
                <a:gd name="T6" fmla="*/ 0 60000 65536"/>
                <a:gd name="T7" fmla="*/ 0 60000 65536"/>
                <a:gd name="T8" fmla="*/ 0 60000 65536"/>
                <a:gd name="T9" fmla="*/ 0 w 104"/>
                <a:gd name="T10" fmla="*/ 0 h 100"/>
                <a:gd name="T11" fmla="*/ 104 w 104"/>
                <a:gd name="T12" fmla="*/ 100 h 100"/>
              </a:gdLst>
              <a:ahLst/>
              <a:cxnLst>
                <a:cxn ang="T6">
                  <a:pos x="T0" y="T1"/>
                </a:cxn>
                <a:cxn ang="T7">
                  <a:pos x="T2" y="T3"/>
                </a:cxn>
                <a:cxn ang="T8">
                  <a:pos x="T4" y="T5"/>
                </a:cxn>
              </a:cxnLst>
              <a:rect l="T9" t="T10" r="T11" b="T12"/>
              <a:pathLst>
                <a:path w="104" h="100">
                  <a:moveTo>
                    <a:pt x="104" y="0"/>
                  </a:moveTo>
                  <a:cubicBezTo>
                    <a:pt x="99" y="41"/>
                    <a:pt x="90" y="62"/>
                    <a:pt x="48" y="72"/>
                  </a:cubicBezTo>
                  <a:cubicBezTo>
                    <a:pt x="33" y="82"/>
                    <a:pt x="14" y="86"/>
                    <a:pt x="0" y="100"/>
                  </a:cubicBezTo>
                </a:path>
              </a:pathLst>
            </a:custGeom>
            <a:noFill/>
            <a:ln w="19050">
              <a:solidFill>
                <a:srgbClr val="0033CC"/>
              </a:solidFill>
              <a:round/>
              <a:headEnd type="none" w="sm" len="sm"/>
              <a:tailEnd type="none" w="sm" len="sm"/>
            </a:ln>
          </p:spPr>
          <p:txBody>
            <a:bodyPr wrap="none" anchor="ctr"/>
            <a:lstStyle/>
            <a:p>
              <a:endParaRPr lang="en-US"/>
            </a:p>
          </p:txBody>
        </p:sp>
        <p:sp>
          <p:nvSpPr>
            <p:cNvPr id="9367" name="Freeform 163"/>
            <p:cNvSpPr>
              <a:spLocks/>
            </p:cNvSpPr>
            <p:nvPr/>
          </p:nvSpPr>
          <p:spPr bwMode="auto">
            <a:xfrm>
              <a:off x="4925" y="1968"/>
              <a:ext cx="61" cy="57"/>
            </a:xfrm>
            <a:custGeom>
              <a:avLst/>
              <a:gdLst>
                <a:gd name="T0" fmla="*/ 0 w 52"/>
                <a:gd name="T1" fmla="*/ 0 h 56"/>
                <a:gd name="T2" fmla="*/ 162 w 52"/>
                <a:gd name="T3" fmla="*/ 49 h 56"/>
                <a:gd name="T4" fmla="*/ 205 w 52"/>
                <a:gd name="T5" fmla="*/ 77 h 56"/>
                <a:gd name="T6" fmla="*/ 197 w 52"/>
                <a:gd name="T7" fmla="*/ 111 h 56"/>
                <a:gd name="T8" fmla="*/ 0 60000 65536"/>
                <a:gd name="T9" fmla="*/ 0 60000 65536"/>
                <a:gd name="T10" fmla="*/ 0 60000 65536"/>
                <a:gd name="T11" fmla="*/ 0 60000 65536"/>
                <a:gd name="T12" fmla="*/ 0 w 52"/>
                <a:gd name="T13" fmla="*/ 0 h 56"/>
                <a:gd name="T14" fmla="*/ 52 w 52"/>
                <a:gd name="T15" fmla="*/ 56 h 56"/>
              </a:gdLst>
              <a:ahLst/>
              <a:cxnLst>
                <a:cxn ang="T8">
                  <a:pos x="T0" y="T1"/>
                </a:cxn>
                <a:cxn ang="T9">
                  <a:pos x="T2" y="T3"/>
                </a:cxn>
                <a:cxn ang="T10">
                  <a:pos x="T4" y="T5"/>
                </a:cxn>
                <a:cxn ang="T11">
                  <a:pos x="T6" y="T7"/>
                </a:cxn>
              </a:cxnLst>
              <a:rect l="T12" t="T13" r="T14" b="T15"/>
              <a:pathLst>
                <a:path w="52" h="56">
                  <a:moveTo>
                    <a:pt x="0" y="0"/>
                  </a:moveTo>
                  <a:cubicBezTo>
                    <a:pt x="15" y="7"/>
                    <a:pt x="27" y="17"/>
                    <a:pt x="42" y="24"/>
                  </a:cubicBezTo>
                  <a:cubicBezTo>
                    <a:pt x="44" y="27"/>
                    <a:pt x="52" y="36"/>
                    <a:pt x="52" y="40"/>
                  </a:cubicBezTo>
                  <a:cubicBezTo>
                    <a:pt x="52" y="43"/>
                    <a:pt x="46" y="56"/>
                    <a:pt x="50" y="56"/>
                  </a:cubicBezTo>
                </a:path>
              </a:pathLst>
            </a:custGeom>
            <a:noFill/>
            <a:ln w="19050">
              <a:solidFill>
                <a:srgbClr val="0033CC"/>
              </a:solidFill>
              <a:round/>
              <a:headEnd type="none" w="sm" len="sm"/>
              <a:tailEnd type="none" w="sm" len="sm"/>
            </a:ln>
          </p:spPr>
          <p:txBody>
            <a:bodyPr wrap="none" anchor="ctr"/>
            <a:lstStyle/>
            <a:p>
              <a:endParaRPr lang="en-US"/>
            </a:p>
          </p:txBody>
        </p:sp>
        <p:sp>
          <p:nvSpPr>
            <p:cNvPr id="9368" name="Freeform 164"/>
            <p:cNvSpPr>
              <a:spLocks/>
            </p:cNvSpPr>
            <p:nvPr/>
          </p:nvSpPr>
          <p:spPr bwMode="auto">
            <a:xfrm>
              <a:off x="4937" y="1960"/>
              <a:ext cx="114" cy="89"/>
            </a:xfrm>
            <a:custGeom>
              <a:avLst/>
              <a:gdLst>
                <a:gd name="T0" fmla="*/ 0 w 96"/>
                <a:gd name="T1" fmla="*/ 0 h 88"/>
                <a:gd name="T2" fmla="*/ 348 w 96"/>
                <a:gd name="T3" fmla="*/ 112 h 88"/>
                <a:gd name="T4" fmla="*/ 404 w 96"/>
                <a:gd name="T5" fmla="*/ 163 h 88"/>
                <a:gd name="T6" fmla="*/ 0 60000 65536"/>
                <a:gd name="T7" fmla="*/ 0 60000 65536"/>
                <a:gd name="T8" fmla="*/ 0 60000 65536"/>
                <a:gd name="T9" fmla="*/ 0 w 96"/>
                <a:gd name="T10" fmla="*/ 0 h 88"/>
                <a:gd name="T11" fmla="*/ 96 w 96"/>
                <a:gd name="T12" fmla="*/ 88 h 88"/>
              </a:gdLst>
              <a:ahLst/>
              <a:cxnLst>
                <a:cxn ang="T6">
                  <a:pos x="T0" y="T1"/>
                </a:cxn>
                <a:cxn ang="T7">
                  <a:pos x="T2" y="T3"/>
                </a:cxn>
                <a:cxn ang="T8">
                  <a:pos x="T4" y="T5"/>
                </a:cxn>
              </a:cxnLst>
              <a:rect l="T9" t="T10" r="T11" b="T12"/>
              <a:pathLst>
                <a:path w="96" h="88">
                  <a:moveTo>
                    <a:pt x="0" y="0"/>
                  </a:moveTo>
                  <a:cubicBezTo>
                    <a:pt x="12" y="36"/>
                    <a:pt x="49" y="51"/>
                    <a:pt x="82" y="62"/>
                  </a:cubicBezTo>
                  <a:cubicBezTo>
                    <a:pt x="86" y="69"/>
                    <a:pt x="91" y="83"/>
                    <a:pt x="96" y="88"/>
                  </a:cubicBezTo>
                </a:path>
              </a:pathLst>
            </a:custGeom>
            <a:noFill/>
            <a:ln w="19050">
              <a:solidFill>
                <a:srgbClr val="0033CC"/>
              </a:solidFill>
              <a:round/>
              <a:headEnd type="none" w="sm" len="sm"/>
              <a:tailEnd type="none" w="sm" len="sm"/>
            </a:ln>
          </p:spPr>
          <p:txBody>
            <a:bodyPr wrap="none" anchor="ctr"/>
            <a:lstStyle/>
            <a:p>
              <a:endParaRPr lang="en-US"/>
            </a:p>
          </p:txBody>
        </p:sp>
        <p:sp>
          <p:nvSpPr>
            <p:cNvPr id="9369" name="Freeform 165"/>
            <p:cNvSpPr>
              <a:spLocks/>
            </p:cNvSpPr>
            <p:nvPr/>
          </p:nvSpPr>
          <p:spPr bwMode="auto">
            <a:xfrm>
              <a:off x="4832" y="1966"/>
              <a:ext cx="89" cy="85"/>
            </a:xfrm>
            <a:custGeom>
              <a:avLst/>
              <a:gdLst>
                <a:gd name="T0" fmla="*/ 340 w 74"/>
                <a:gd name="T1" fmla="*/ 0 h 84"/>
                <a:gd name="T2" fmla="*/ 200 w 74"/>
                <a:gd name="T3" fmla="*/ 97 h 84"/>
                <a:gd name="T4" fmla="*/ 49 w 74"/>
                <a:gd name="T5" fmla="*/ 146 h 84"/>
                <a:gd name="T6" fmla="*/ 0 w 74"/>
                <a:gd name="T7" fmla="*/ 159 h 84"/>
                <a:gd name="T8" fmla="*/ 0 60000 65536"/>
                <a:gd name="T9" fmla="*/ 0 60000 65536"/>
                <a:gd name="T10" fmla="*/ 0 60000 65536"/>
                <a:gd name="T11" fmla="*/ 0 60000 65536"/>
                <a:gd name="T12" fmla="*/ 0 w 74"/>
                <a:gd name="T13" fmla="*/ 0 h 84"/>
                <a:gd name="T14" fmla="*/ 74 w 74"/>
                <a:gd name="T15" fmla="*/ 84 h 84"/>
              </a:gdLst>
              <a:ahLst/>
              <a:cxnLst>
                <a:cxn ang="T8">
                  <a:pos x="T0" y="T1"/>
                </a:cxn>
                <a:cxn ang="T9">
                  <a:pos x="T2" y="T3"/>
                </a:cxn>
                <a:cxn ang="T10">
                  <a:pos x="T4" y="T5"/>
                </a:cxn>
                <a:cxn ang="T11">
                  <a:pos x="T6" y="T7"/>
                </a:cxn>
              </a:cxnLst>
              <a:rect l="T12" t="T13" r="T14" b="T15"/>
              <a:pathLst>
                <a:path w="74" h="84">
                  <a:moveTo>
                    <a:pt x="74" y="0"/>
                  </a:moveTo>
                  <a:cubicBezTo>
                    <a:pt x="71" y="17"/>
                    <a:pt x="62" y="46"/>
                    <a:pt x="44" y="52"/>
                  </a:cubicBezTo>
                  <a:cubicBezTo>
                    <a:pt x="36" y="60"/>
                    <a:pt x="21" y="72"/>
                    <a:pt x="10" y="76"/>
                  </a:cubicBezTo>
                  <a:cubicBezTo>
                    <a:pt x="3" y="83"/>
                    <a:pt x="7" y="81"/>
                    <a:pt x="0" y="84"/>
                  </a:cubicBezTo>
                </a:path>
              </a:pathLst>
            </a:custGeom>
            <a:noFill/>
            <a:ln w="19050">
              <a:solidFill>
                <a:srgbClr val="0033CC"/>
              </a:solidFill>
              <a:round/>
              <a:headEnd type="none" w="sm" len="sm"/>
              <a:tailEnd type="none" w="sm" len="sm"/>
            </a:ln>
          </p:spPr>
          <p:txBody>
            <a:bodyPr wrap="none" anchor="ctr"/>
            <a:lstStyle/>
            <a:p>
              <a:endParaRPr lang="en-US"/>
            </a:p>
          </p:txBody>
        </p:sp>
        <p:sp>
          <p:nvSpPr>
            <p:cNvPr id="9370" name="Oval 166"/>
            <p:cNvSpPr>
              <a:spLocks noChangeArrowheads="1"/>
            </p:cNvSpPr>
            <p:nvPr/>
          </p:nvSpPr>
          <p:spPr bwMode="auto">
            <a:xfrm>
              <a:off x="4897" y="1934"/>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71" name="Freeform 167"/>
            <p:cNvSpPr>
              <a:spLocks/>
            </p:cNvSpPr>
            <p:nvPr/>
          </p:nvSpPr>
          <p:spPr bwMode="auto">
            <a:xfrm>
              <a:off x="4768" y="2065"/>
              <a:ext cx="63" cy="87"/>
            </a:xfrm>
            <a:custGeom>
              <a:avLst/>
              <a:gdLst>
                <a:gd name="T0" fmla="*/ 193 w 53"/>
                <a:gd name="T1" fmla="*/ 0 h 86"/>
                <a:gd name="T2" fmla="*/ 0 w 53"/>
                <a:gd name="T3" fmla="*/ 161 h 86"/>
                <a:gd name="T4" fmla="*/ 0 60000 65536"/>
                <a:gd name="T5" fmla="*/ 0 60000 65536"/>
                <a:gd name="T6" fmla="*/ 0 w 53"/>
                <a:gd name="T7" fmla="*/ 0 h 86"/>
                <a:gd name="T8" fmla="*/ 53 w 53"/>
                <a:gd name="T9" fmla="*/ 86 h 86"/>
              </a:gdLst>
              <a:ahLst/>
              <a:cxnLst>
                <a:cxn ang="T4">
                  <a:pos x="T0" y="T1"/>
                </a:cxn>
                <a:cxn ang="T5">
                  <a:pos x="T2" y="T3"/>
                </a:cxn>
              </a:cxnLst>
              <a:rect l="T6" t="T7" r="T8" b="T9"/>
              <a:pathLst>
                <a:path w="53" h="86">
                  <a:moveTo>
                    <a:pt x="46" y="0"/>
                  </a:moveTo>
                  <a:cubicBezTo>
                    <a:pt x="53" y="37"/>
                    <a:pt x="32" y="70"/>
                    <a:pt x="0" y="86"/>
                  </a:cubicBezTo>
                </a:path>
              </a:pathLst>
            </a:custGeom>
            <a:noFill/>
            <a:ln w="19050">
              <a:solidFill>
                <a:srgbClr val="0033CC"/>
              </a:solidFill>
              <a:round/>
              <a:headEnd type="none" w="sm" len="sm"/>
              <a:tailEnd type="none" w="sm" len="sm"/>
            </a:ln>
          </p:spPr>
          <p:txBody>
            <a:bodyPr wrap="none" anchor="ctr"/>
            <a:lstStyle/>
            <a:p>
              <a:endParaRPr lang="en-US"/>
            </a:p>
          </p:txBody>
        </p:sp>
        <p:sp>
          <p:nvSpPr>
            <p:cNvPr id="9372" name="Freeform 168"/>
            <p:cNvSpPr>
              <a:spLocks/>
            </p:cNvSpPr>
            <p:nvPr/>
          </p:nvSpPr>
          <p:spPr bwMode="auto">
            <a:xfrm>
              <a:off x="4538" y="2002"/>
              <a:ext cx="287" cy="99"/>
            </a:xfrm>
            <a:custGeom>
              <a:avLst/>
              <a:gdLst>
                <a:gd name="T0" fmla="*/ 1005 w 242"/>
                <a:gd name="T1" fmla="*/ 100 h 98"/>
                <a:gd name="T2" fmla="*/ 818 w 242"/>
                <a:gd name="T3" fmla="*/ 36 h 98"/>
                <a:gd name="T4" fmla="*/ 779 w 242"/>
                <a:gd name="T5" fmla="*/ 0 h 98"/>
                <a:gd name="T6" fmla="*/ 554 w 242"/>
                <a:gd name="T7" fmla="*/ 10 h 98"/>
                <a:gd name="T8" fmla="*/ 509 w 242"/>
                <a:gd name="T9" fmla="*/ 21 h 98"/>
                <a:gd name="T10" fmla="*/ 466 w 242"/>
                <a:gd name="T11" fmla="*/ 63 h 98"/>
                <a:gd name="T12" fmla="*/ 280 w 242"/>
                <a:gd name="T13" fmla="*/ 108 h 98"/>
                <a:gd name="T14" fmla="*/ 0 w 242"/>
                <a:gd name="T15" fmla="*/ 183 h 98"/>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98"/>
                <a:gd name="T26" fmla="*/ 242 w 242"/>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98">
                  <a:moveTo>
                    <a:pt x="242" y="54"/>
                  </a:moveTo>
                  <a:cubicBezTo>
                    <a:pt x="226" y="51"/>
                    <a:pt x="210" y="32"/>
                    <a:pt x="198" y="20"/>
                  </a:cubicBezTo>
                  <a:cubicBezTo>
                    <a:pt x="195" y="12"/>
                    <a:pt x="191" y="8"/>
                    <a:pt x="188" y="0"/>
                  </a:cubicBezTo>
                  <a:cubicBezTo>
                    <a:pt x="158" y="1"/>
                    <a:pt x="155" y="1"/>
                    <a:pt x="134" y="6"/>
                  </a:cubicBezTo>
                  <a:cubicBezTo>
                    <a:pt x="130" y="8"/>
                    <a:pt x="125" y="9"/>
                    <a:pt x="122" y="12"/>
                  </a:cubicBezTo>
                  <a:cubicBezTo>
                    <a:pt x="116" y="17"/>
                    <a:pt x="116" y="26"/>
                    <a:pt x="112" y="32"/>
                  </a:cubicBezTo>
                  <a:cubicBezTo>
                    <a:pt x="102" y="46"/>
                    <a:pt x="84" y="55"/>
                    <a:pt x="68" y="58"/>
                  </a:cubicBezTo>
                  <a:cubicBezTo>
                    <a:pt x="41" y="76"/>
                    <a:pt x="35" y="98"/>
                    <a:pt x="0" y="98"/>
                  </a:cubicBezTo>
                </a:path>
              </a:pathLst>
            </a:custGeom>
            <a:noFill/>
            <a:ln w="19050">
              <a:solidFill>
                <a:srgbClr val="0033CC"/>
              </a:solidFill>
              <a:round/>
              <a:headEnd type="none" w="sm" len="sm"/>
              <a:tailEnd type="none" w="sm" len="sm"/>
            </a:ln>
          </p:spPr>
          <p:txBody>
            <a:bodyPr wrap="none" anchor="ctr"/>
            <a:lstStyle/>
            <a:p>
              <a:endParaRPr lang="en-US"/>
            </a:p>
          </p:txBody>
        </p:sp>
        <p:sp>
          <p:nvSpPr>
            <p:cNvPr id="9373" name="Freeform 169"/>
            <p:cNvSpPr>
              <a:spLocks/>
            </p:cNvSpPr>
            <p:nvPr/>
          </p:nvSpPr>
          <p:spPr bwMode="auto">
            <a:xfrm>
              <a:off x="4628" y="1958"/>
              <a:ext cx="114" cy="103"/>
            </a:xfrm>
            <a:custGeom>
              <a:avLst/>
              <a:gdLst>
                <a:gd name="T0" fmla="*/ 404 w 96"/>
                <a:gd name="T1" fmla="*/ 0 h 102"/>
                <a:gd name="T2" fmla="*/ 156 w 96"/>
                <a:gd name="T3" fmla="*/ 39 h 102"/>
                <a:gd name="T4" fmla="*/ 102 w 96"/>
                <a:gd name="T5" fmla="*/ 106 h 102"/>
                <a:gd name="T6" fmla="*/ 24 w 96"/>
                <a:gd name="T7" fmla="*/ 152 h 102"/>
                <a:gd name="T8" fmla="*/ 0 w 96"/>
                <a:gd name="T9" fmla="*/ 193 h 102"/>
                <a:gd name="T10" fmla="*/ 0 60000 65536"/>
                <a:gd name="T11" fmla="*/ 0 60000 65536"/>
                <a:gd name="T12" fmla="*/ 0 60000 65536"/>
                <a:gd name="T13" fmla="*/ 0 60000 65536"/>
                <a:gd name="T14" fmla="*/ 0 60000 65536"/>
                <a:gd name="T15" fmla="*/ 0 w 96"/>
                <a:gd name="T16" fmla="*/ 0 h 102"/>
                <a:gd name="T17" fmla="*/ 96 w 96"/>
                <a:gd name="T18" fmla="*/ 102 h 102"/>
              </a:gdLst>
              <a:ahLst/>
              <a:cxnLst>
                <a:cxn ang="T10">
                  <a:pos x="T0" y="T1"/>
                </a:cxn>
                <a:cxn ang="T11">
                  <a:pos x="T2" y="T3"/>
                </a:cxn>
                <a:cxn ang="T12">
                  <a:pos x="T4" y="T5"/>
                </a:cxn>
                <a:cxn ang="T13">
                  <a:pos x="T6" y="T7"/>
                </a:cxn>
                <a:cxn ang="T14">
                  <a:pos x="T8" y="T9"/>
                </a:cxn>
              </a:cxnLst>
              <a:rect l="T15" t="T16" r="T17" b="T18"/>
              <a:pathLst>
                <a:path w="96" h="102">
                  <a:moveTo>
                    <a:pt x="96" y="0"/>
                  </a:moveTo>
                  <a:cubicBezTo>
                    <a:pt x="76" y="15"/>
                    <a:pt x="61" y="20"/>
                    <a:pt x="36" y="22"/>
                  </a:cubicBezTo>
                  <a:cubicBezTo>
                    <a:pt x="29" y="32"/>
                    <a:pt x="30" y="45"/>
                    <a:pt x="24" y="56"/>
                  </a:cubicBezTo>
                  <a:cubicBezTo>
                    <a:pt x="19" y="65"/>
                    <a:pt x="12" y="74"/>
                    <a:pt x="6" y="82"/>
                  </a:cubicBezTo>
                  <a:cubicBezTo>
                    <a:pt x="3" y="90"/>
                    <a:pt x="0" y="93"/>
                    <a:pt x="0" y="102"/>
                  </a:cubicBezTo>
                </a:path>
              </a:pathLst>
            </a:custGeom>
            <a:noFill/>
            <a:ln w="19050">
              <a:solidFill>
                <a:srgbClr val="0033CC"/>
              </a:solidFill>
              <a:round/>
              <a:headEnd type="none" w="sm" len="sm"/>
              <a:tailEnd type="none" w="sm" len="sm"/>
            </a:ln>
          </p:spPr>
          <p:txBody>
            <a:bodyPr wrap="none" anchor="ctr"/>
            <a:lstStyle/>
            <a:p>
              <a:endParaRPr lang="en-US"/>
            </a:p>
          </p:txBody>
        </p:sp>
        <p:sp>
          <p:nvSpPr>
            <p:cNvPr id="9374" name="Freeform 170"/>
            <p:cNvSpPr>
              <a:spLocks/>
            </p:cNvSpPr>
            <p:nvPr/>
          </p:nvSpPr>
          <p:spPr bwMode="auto">
            <a:xfrm>
              <a:off x="4533" y="2093"/>
              <a:ext cx="251" cy="53"/>
            </a:xfrm>
            <a:custGeom>
              <a:avLst/>
              <a:gdLst>
                <a:gd name="T0" fmla="*/ 0 w 211"/>
                <a:gd name="T1" fmla="*/ 21 h 52"/>
                <a:gd name="T2" fmla="*/ 169 w 211"/>
                <a:gd name="T3" fmla="*/ 51 h 52"/>
                <a:gd name="T4" fmla="*/ 256 w 211"/>
                <a:gd name="T5" fmla="*/ 58 h 52"/>
                <a:gd name="T6" fmla="*/ 595 w 211"/>
                <a:gd name="T7" fmla="*/ 33 h 52"/>
                <a:gd name="T8" fmla="*/ 665 w 211"/>
                <a:gd name="T9" fmla="*/ 24 h 52"/>
                <a:gd name="T10" fmla="*/ 716 w 211"/>
                <a:gd name="T11" fmla="*/ 18 h 52"/>
                <a:gd name="T12" fmla="*/ 852 w 211"/>
                <a:gd name="T13" fmla="*/ 73 h 52"/>
                <a:gd name="T14" fmla="*/ 878 w 211"/>
                <a:gd name="T15" fmla="*/ 102 h 52"/>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52"/>
                <a:gd name="T26" fmla="*/ 211 w 211"/>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52">
                  <a:moveTo>
                    <a:pt x="0" y="12"/>
                  </a:moveTo>
                  <a:cubicBezTo>
                    <a:pt x="13" y="20"/>
                    <a:pt x="25" y="23"/>
                    <a:pt x="40" y="26"/>
                  </a:cubicBezTo>
                  <a:cubicBezTo>
                    <a:pt x="47" y="27"/>
                    <a:pt x="60" y="30"/>
                    <a:pt x="60" y="30"/>
                  </a:cubicBezTo>
                  <a:cubicBezTo>
                    <a:pt x="64" y="0"/>
                    <a:pt x="105" y="17"/>
                    <a:pt x="140" y="16"/>
                  </a:cubicBezTo>
                  <a:cubicBezTo>
                    <a:pt x="145" y="15"/>
                    <a:pt x="151" y="15"/>
                    <a:pt x="156" y="14"/>
                  </a:cubicBezTo>
                  <a:cubicBezTo>
                    <a:pt x="160" y="13"/>
                    <a:pt x="168" y="10"/>
                    <a:pt x="168" y="10"/>
                  </a:cubicBezTo>
                  <a:cubicBezTo>
                    <a:pt x="178" y="24"/>
                    <a:pt x="183" y="32"/>
                    <a:pt x="200" y="38"/>
                  </a:cubicBezTo>
                  <a:cubicBezTo>
                    <a:pt x="204" y="42"/>
                    <a:pt x="211" y="47"/>
                    <a:pt x="206" y="52"/>
                  </a:cubicBezTo>
                </a:path>
              </a:pathLst>
            </a:custGeom>
            <a:noFill/>
            <a:ln w="19050">
              <a:solidFill>
                <a:srgbClr val="0033CC"/>
              </a:solidFill>
              <a:round/>
              <a:headEnd type="none" w="sm" len="sm"/>
              <a:tailEnd type="none" w="sm" len="sm"/>
            </a:ln>
          </p:spPr>
          <p:txBody>
            <a:bodyPr wrap="none" anchor="ctr"/>
            <a:lstStyle/>
            <a:p>
              <a:endParaRPr lang="en-US"/>
            </a:p>
          </p:txBody>
        </p:sp>
        <p:sp>
          <p:nvSpPr>
            <p:cNvPr id="9375" name="Freeform 171"/>
            <p:cNvSpPr>
              <a:spLocks/>
            </p:cNvSpPr>
            <p:nvPr/>
          </p:nvSpPr>
          <p:spPr bwMode="auto">
            <a:xfrm>
              <a:off x="4727" y="2053"/>
              <a:ext cx="96" cy="57"/>
            </a:xfrm>
            <a:custGeom>
              <a:avLst/>
              <a:gdLst>
                <a:gd name="T0" fmla="*/ 362 w 80"/>
                <a:gd name="T1" fmla="*/ 0 h 56"/>
                <a:gd name="T2" fmla="*/ 74 w 80"/>
                <a:gd name="T3" fmla="*/ 46 h 56"/>
                <a:gd name="T4" fmla="*/ 0 w 80"/>
                <a:gd name="T5" fmla="*/ 111 h 56"/>
                <a:gd name="T6" fmla="*/ 0 60000 65536"/>
                <a:gd name="T7" fmla="*/ 0 60000 65536"/>
                <a:gd name="T8" fmla="*/ 0 60000 65536"/>
                <a:gd name="T9" fmla="*/ 0 w 80"/>
                <a:gd name="T10" fmla="*/ 0 h 56"/>
                <a:gd name="T11" fmla="*/ 80 w 80"/>
                <a:gd name="T12" fmla="*/ 56 h 56"/>
              </a:gdLst>
              <a:ahLst/>
              <a:cxnLst>
                <a:cxn ang="T6">
                  <a:pos x="T0" y="T1"/>
                </a:cxn>
                <a:cxn ang="T7">
                  <a:pos x="T2" y="T3"/>
                </a:cxn>
                <a:cxn ang="T8">
                  <a:pos x="T4" y="T5"/>
                </a:cxn>
              </a:cxnLst>
              <a:rect l="T9" t="T10" r="T11" b="T12"/>
              <a:pathLst>
                <a:path w="80" h="56">
                  <a:moveTo>
                    <a:pt x="80" y="0"/>
                  </a:moveTo>
                  <a:cubicBezTo>
                    <a:pt x="58" y="6"/>
                    <a:pt x="37" y="12"/>
                    <a:pt x="16" y="22"/>
                  </a:cubicBezTo>
                  <a:cubicBezTo>
                    <a:pt x="8" y="32"/>
                    <a:pt x="6" y="44"/>
                    <a:pt x="0" y="56"/>
                  </a:cubicBezTo>
                </a:path>
              </a:pathLst>
            </a:custGeom>
            <a:noFill/>
            <a:ln w="19050">
              <a:solidFill>
                <a:srgbClr val="0033CC"/>
              </a:solidFill>
              <a:round/>
              <a:headEnd type="none" w="sm" len="sm"/>
              <a:tailEnd type="none" w="sm" len="sm"/>
            </a:ln>
          </p:spPr>
          <p:txBody>
            <a:bodyPr wrap="none" anchor="ctr"/>
            <a:lstStyle/>
            <a:p>
              <a:endParaRPr lang="en-US"/>
            </a:p>
          </p:txBody>
        </p:sp>
        <p:sp>
          <p:nvSpPr>
            <p:cNvPr id="9376" name="Oval 172"/>
            <p:cNvSpPr>
              <a:spLocks noChangeArrowheads="1"/>
            </p:cNvSpPr>
            <p:nvPr/>
          </p:nvSpPr>
          <p:spPr bwMode="auto">
            <a:xfrm>
              <a:off x="4725" y="1934"/>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77" name="Oval 173"/>
            <p:cNvSpPr>
              <a:spLocks noChangeArrowheads="1"/>
            </p:cNvSpPr>
            <p:nvPr/>
          </p:nvSpPr>
          <p:spPr bwMode="auto">
            <a:xfrm>
              <a:off x="4805" y="2030"/>
              <a:ext cx="48" cy="41"/>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78" name="Freeform 174"/>
            <p:cNvSpPr>
              <a:spLocks/>
            </p:cNvSpPr>
            <p:nvPr/>
          </p:nvSpPr>
          <p:spPr bwMode="auto">
            <a:xfrm>
              <a:off x="4376" y="1974"/>
              <a:ext cx="148" cy="121"/>
            </a:xfrm>
            <a:custGeom>
              <a:avLst/>
              <a:gdLst>
                <a:gd name="T0" fmla="*/ 545 w 124"/>
                <a:gd name="T1" fmla="*/ 220 h 120"/>
                <a:gd name="T2" fmla="*/ 430 w 124"/>
                <a:gd name="T3" fmla="*/ 166 h 120"/>
                <a:gd name="T4" fmla="*/ 413 w 124"/>
                <a:gd name="T5" fmla="*/ 96 h 120"/>
                <a:gd name="T6" fmla="*/ 360 w 124"/>
                <a:gd name="T7" fmla="*/ 103 h 120"/>
                <a:gd name="T8" fmla="*/ 258 w 124"/>
                <a:gd name="T9" fmla="*/ 113 h 120"/>
                <a:gd name="T10" fmla="*/ 140 w 124"/>
                <a:gd name="T11" fmla="*/ 110 h 120"/>
                <a:gd name="T12" fmla="*/ 53 w 124"/>
                <a:gd name="T13" fmla="*/ 67 h 120"/>
                <a:gd name="T14" fmla="*/ 0 w 124"/>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20"/>
                <a:gd name="T26" fmla="*/ 124 w 124"/>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20">
                  <a:moveTo>
                    <a:pt x="124" y="120"/>
                  </a:moveTo>
                  <a:cubicBezTo>
                    <a:pt x="109" y="115"/>
                    <a:pt x="106" y="104"/>
                    <a:pt x="98" y="92"/>
                  </a:cubicBezTo>
                  <a:cubicBezTo>
                    <a:pt x="95" y="79"/>
                    <a:pt x="100" y="64"/>
                    <a:pt x="94" y="52"/>
                  </a:cubicBezTo>
                  <a:cubicBezTo>
                    <a:pt x="92" y="48"/>
                    <a:pt x="86" y="55"/>
                    <a:pt x="82" y="56"/>
                  </a:cubicBezTo>
                  <a:cubicBezTo>
                    <a:pt x="74" y="58"/>
                    <a:pt x="58" y="62"/>
                    <a:pt x="58" y="62"/>
                  </a:cubicBezTo>
                  <a:cubicBezTo>
                    <a:pt x="49" y="61"/>
                    <a:pt x="40" y="63"/>
                    <a:pt x="32" y="60"/>
                  </a:cubicBezTo>
                  <a:cubicBezTo>
                    <a:pt x="25" y="58"/>
                    <a:pt x="20" y="41"/>
                    <a:pt x="12" y="36"/>
                  </a:cubicBezTo>
                  <a:cubicBezTo>
                    <a:pt x="5" y="15"/>
                    <a:pt x="0" y="31"/>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379" name="Freeform 175"/>
            <p:cNvSpPr>
              <a:spLocks/>
            </p:cNvSpPr>
            <p:nvPr/>
          </p:nvSpPr>
          <p:spPr bwMode="auto">
            <a:xfrm>
              <a:off x="4469" y="1944"/>
              <a:ext cx="16" cy="91"/>
            </a:xfrm>
            <a:custGeom>
              <a:avLst/>
              <a:gdLst>
                <a:gd name="T0" fmla="*/ 2 w 13"/>
                <a:gd name="T1" fmla="*/ 0 h 90"/>
                <a:gd name="T2" fmla="*/ 0 w 13"/>
                <a:gd name="T3" fmla="*/ 171 h 90"/>
                <a:gd name="T4" fmla="*/ 0 60000 65536"/>
                <a:gd name="T5" fmla="*/ 0 60000 65536"/>
                <a:gd name="T6" fmla="*/ 0 w 13"/>
                <a:gd name="T7" fmla="*/ 0 h 90"/>
                <a:gd name="T8" fmla="*/ 13 w 13"/>
                <a:gd name="T9" fmla="*/ 90 h 90"/>
              </a:gdLst>
              <a:ahLst/>
              <a:cxnLst>
                <a:cxn ang="T4">
                  <a:pos x="T0" y="T1"/>
                </a:cxn>
                <a:cxn ang="T5">
                  <a:pos x="T2" y="T3"/>
                </a:cxn>
              </a:cxnLst>
              <a:rect l="T6" t="T7" r="T8" b="T9"/>
              <a:pathLst>
                <a:path w="13" h="90">
                  <a:moveTo>
                    <a:pt x="2" y="0"/>
                  </a:moveTo>
                  <a:cubicBezTo>
                    <a:pt x="9" y="28"/>
                    <a:pt x="13" y="64"/>
                    <a:pt x="0" y="90"/>
                  </a:cubicBezTo>
                </a:path>
              </a:pathLst>
            </a:custGeom>
            <a:noFill/>
            <a:ln w="19050">
              <a:solidFill>
                <a:srgbClr val="0033CC"/>
              </a:solidFill>
              <a:round/>
              <a:headEnd type="none" w="sm" len="sm"/>
              <a:tailEnd type="none" w="sm" len="sm"/>
            </a:ln>
          </p:spPr>
          <p:txBody>
            <a:bodyPr wrap="none" anchor="ctr"/>
            <a:lstStyle/>
            <a:p>
              <a:endParaRPr lang="en-US"/>
            </a:p>
          </p:txBody>
        </p:sp>
        <p:sp>
          <p:nvSpPr>
            <p:cNvPr id="9380" name="Freeform 176"/>
            <p:cNvSpPr>
              <a:spLocks/>
            </p:cNvSpPr>
            <p:nvPr/>
          </p:nvSpPr>
          <p:spPr bwMode="auto">
            <a:xfrm>
              <a:off x="4483" y="1964"/>
              <a:ext cx="31" cy="16"/>
            </a:xfrm>
            <a:custGeom>
              <a:avLst/>
              <a:gdLst>
                <a:gd name="T0" fmla="*/ 112 w 26"/>
                <a:gd name="T1" fmla="*/ 0 h 16"/>
                <a:gd name="T2" fmla="*/ 87 w 26"/>
                <a:gd name="T3" fmla="*/ 8 h 16"/>
                <a:gd name="T4" fmla="*/ 51 w 26"/>
                <a:gd name="T5" fmla="*/ 17 h 16"/>
                <a:gd name="T6" fmla="*/ 0 w 26"/>
                <a:gd name="T7" fmla="*/ 32 h 16"/>
                <a:gd name="T8" fmla="*/ 0 60000 65536"/>
                <a:gd name="T9" fmla="*/ 0 60000 65536"/>
                <a:gd name="T10" fmla="*/ 0 60000 65536"/>
                <a:gd name="T11" fmla="*/ 0 60000 65536"/>
                <a:gd name="T12" fmla="*/ 0 w 26"/>
                <a:gd name="T13" fmla="*/ 0 h 16"/>
                <a:gd name="T14" fmla="*/ 26 w 26"/>
                <a:gd name="T15" fmla="*/ 16 h 16"/>
              </a:gdLst>
              <a:ahLst/>
              <a:cxnLst>
                <a:cxn ang="T8">
                  <a:pos x="T0" y="T1"/>
                </a:cxn>
                <a:cxn ang="T9">
                  <a:pos x="T2" y="T3"/>
                </a:cxn>
                <a:cxn ang="T10">
                  <a:pos x="T4" y="T5"/>
                </a:cxn>
                <a:cxn ang="T11">
                  <a:pos x="T6" y="T7"/>
                </a:cxn>
              </a:cxnLst>
              <a:rect l="T12" t="T13" r="T14" b="T15"/>
              <a:pathLst>
                <a:path w="26" h="16">
                  <a:moveTo>
                    <a:pt x="26" y="0"/>
                  </a:moveTo>
                  <a:cubicBezTo>
                    <a:pt x="24" y="1"/>
                    <a:pt x="22" y="3"/>
                    <a:pt x="20" y="4"/>
                  </a:cubicBezTo>
                  <a:cubicBezTo>
                    <a:pt x="17" y="5"/>
                    <a:pt x="15" y="6"/>
                    <a:pt x="12" y="8"/>
                  </a:cubicBezTo>
                  <a:cubicBezTo>
                    <a:pt x="8" y="10"/>
                    <a:pt x="0" y="16"/>
                    <a:pt x="0" y="16"/>
                  </a:cubicBezTo>
                </a:path>
              </a:pathLst>
            </a:custGeom>
            <a:noFill/>
            <a:ln w="19050">
              <a:solidFill>
                <a:srgbClr val="0033CC"/>
              </a:solidFill>
              <a:round/>
              <a:headEnd type="none" w="sm" len="sm"/>
              <a:tailEnd type="none" w="sm" len="sm"/>
            </a:ln>
          </p:spPr>
          <p:txBody>
            <a:bodyPr wrap="none" anchor="ctr"/>
            <a:lstStyle/>
            <a:p>
              <a:endParaRPr lang="en-US"/>
            </a:p>
          </p:txBody>
        </p:sp>
        <p:sp>
          <p:nvSpPr>
            <p:cNvPr id="9381" name="Freeform 177"/>
            <p:cNvSpPr>
              <a:spLocks/>
            </p:cNvSpPr>
            <p:nvPr/>
          </p:nvSpPr>
          <p:spPr bwMode="auto">
            <a:xfrm>
              <a:off x="4609" y="2751"/>
              <a:ext cx="232" cy="25"/>
            </a:xfrm>
            <a:custGeom>
              <a:avLst/>
              <a:gdLst>
                <a:gd name="T0" fmla="*/ 806 w 196"/>
                <a:gd name="T1" fmla="*/ 8 h 24"/>
                <a:gd name="T2" fmla="*/ 490 w 196"/>
                <a:gd name="T3" fmla="*/ 56 h 24"/>
                <a:gd name="T4" fmla="*/ 54 w 196"/>
                <a:gd name="T5" fmla="*/ 27 h 24"/>
                <a:gd name="T6" fmla="*/ 0 w 196"/>
                <a:gd name="T7" fmla="*/ 0 h 24"/>
                <a:gd name="T8" fmla="*/ 0 60000 65536"/>
                <a:gd name="T9" fmla="*/ 0 60000 65536"/>
                <a:gd name="T10" fmla="*/ 0 60000 65536"/>
                <a:gd name="T11" fmla="*/ 0 60000 65536"/>
                <a:gd name="T12" fmla="*/ 0 w 196"/>
                <a:gd name="T13" fmla="*/ 0 h 24"/>
                <a:gd name="T14" fmla="*/ 196 w 196"/>
                <a:gd name="T15" fmla="*/ 24 h 24"/>
              </a:gdLst>
              <a:ahLst/>
              <a:cxnLst>
                <a:cxn ang="T8">
                  <a:pos x="T0" y="T1"/>
                </a:cxn>
                <a:cxn ang="T9">
                  <a:pos x="T2" y="T3"/>
                </a:cxn>
                <a:cxn ang="T10">
                  <a:pos x="T4" y="T5"/>
                </a:cxn>
                <a:cxn ang="T11">
                  <a:pos x="T6" y="T7"/>
                </a:cxn>
              </a:cxnLst>
              <a:rect l="T12" t="T13" r="T14" b="T15"/>
              <a:pathLst>
                <a:path w="196" h="24">
                  <a:moveTo>
                    <a:pt x="196" y="4"/>
                  </a:moveTo>
                  <a:cubicBezTo>
                    <a:pt x="170" y="9"/>
                    <a:pt x="147" y="20"/>
                    <a:pt x="120" y="24"/>
                  </a:cubicBezTo>
                  <a:cubicBezTo>
                    <a:pt x="84" y="22"/>
                    <a:pt x="50" y="14"/>
                    <a:pt x="14" y="12"/>
                  </a:cubicBezTo>
                  <a:cubicBezTo>
                    <a:pt x="7" y="10"/>
                    <a:pt x="5" y="5"/>
                    <a:pt x="0" y="0"/>
                  </a:cubicBezTo>
                </a:path>
              </a:pathLst>
            </a:custGeom>
            <a:noFill/>
            <a:ln w="19050">
              <a:solidFill>
                <a:srgbClr val="0033CC"/>
              </a:solidFill>
              <a:round/>
              <a:headEnd type="none" w="sm" len="sm"/>
              <a:tailEnd type="none" w="sm" len="sm"/>
            </a:ln>
          </p:spPr>
          <p:txBody>
            <a:bodyPr wrap="none" anchor="ctr"/>
            <a:lstStyle/>
            <a:p>
              <a:endParaRPr lang="en-US"/>
            </a:p>
          </p:txBody>
        </p:sp>
        <p:grpSp>
          <p:nvGrpSpPr>
            <p:cNvPr id="8" name="Group 178"/>
            <p:cNvGrpSpPr>
              <a:grpSpLocks/>
            </p:cNvGrpSpPr>
            <p:nvPr/>
          </p:nvGrpSpPr>
          <p:grpSpPr bwMode="auto">
            <a:xfrm>
              <a:off x="4593" y="2565"/>
              <a:ext cx="232" cy="459"/>
              <a:chOff x="4544" y="2448"/>
              <a:chExt cx="196" cy="454"/>
            </a:xfrm>
          </p:grpSpPr>
          <p:sp>
            <p:nvSpPr>
              <p:cNvPr id="9464" name="Freeform 179"/>
              <p:cNvSpPr>
                <a:spLocks/>
              </p:cNvSpPr>
              <p:nvPr/>
            </p:nvSpPr>
            <p:spPr bwMode="auto">
              <a:xfrm>
                <a:off x="4548" y="2448"/>
                <a:ext cx="192" cy="374"/>
              </a:xfrm>
              <a:custGeom>
                <a:avLst/>
                <a:gdLst>
                  <a:gd name="T0" fmla="*/ 192 w 192"/>
                  <a:gd name="T1" fmla="*/ 0 h 374"/>
                  <a:gd name="T2" fmla="*/ 190 w 192"/>
                  <a:gd name="T3" fmla="*/ 28 h 374"/>
                  <a:gd name="T4" fmla="*/ 172 w 192"/>
                  <a:gd name="T5" fmla="*/ 66 h 374"/>
                  <a:gd name="T6" fmla="*/ 130 w 192"/>
                  <a:gd name="T7" fmla="*/ 140 h 374"/>
                  <a:gd name="T8" fmla="*/ 118 w 192"/>
                  <a:gd name="T9" fmla="*/ 162 h 374"/>
                  <a:gd name="T10" fmla="*/ 112 w 192"/>
                  <a:gd name="T11" fmla="*/ 194 h 374"/>
                  <a:gd name="T12" fmla="*/ 80 w 192"/>
                  <a:gd name="T13" fmla="*/ 236 h 374"/>
                  <a:gd name="T14" fmla="*/ 62 w 192"/>
                  <a:gd name="T15" fmla="*/ 262 h 374"/>
                  <a:gd name="T16" fmla="*/ 40 w 192"/>
                  <a:gd name="T17" fmla="*/ 280 h 374"/>
                  <a:gd name="T18" fmla="*/ 20 w 192"/>
                  <a:gd name="T19" fmla="*/ 290 h 374"/>
                  <a:gd name="T20" fmla="*/ 8 w 192"/>
                  <a:gd name="T21" fmla="*/ 314 h 374"/>
                  <a:gd name="T22" fmla="*/ 0 w 192"/>
                  <a:gd name="T23" fmla="*/ 374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74"/>
                  <a:gd name="T38" fmla="*/ 192 w 192"/>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74">
                    <a:moveTo>
                      <a:pt x="192" y="0"/>
                    </a:moveTo>
                    <a:cubicBezTo>
                      <a:pt x="191" y="9"/>
                      <a:pt x="191" y="19"/>
                      <a:pt x="190" y="28"/>
                    </a:cubicBezTo>
                    <a:cubicBezTo>
                      <a:pt x="189" y="41"/>
                      <a:pt x="178" y="54"/>
                      <a:pt x="172" y="66"/>
                    </a:cubicBezTo>
                    <a:cubicBezTo>
                      <a:pt x="159" y="91"/>
                      <a:pt x="156" y="123"/>
                      <a:pt x="130" y="140"/>
                    </a:cubicBezTo>
                    <a:cubicBezTo>
                      <a:pt x="125" y="147"/>
                      <a:pt x="118" y="162"/>
                      <a:pt x="118" y="162"/>
                    </a:cubicBezTo>
                    <a:cubicBezTo>
                      <a:pt x="116" y="172"/>
                      <a:pt x="117" y="186"/>
                      <a:pt x="112" y="194"/>
                    </a:cubicBezTo>
                    <a:cubicBezTo>
                      <a:pt x="103" y="209"/>
                      <a:pt x="90" y="221"/>
                      <a:pt x="80" y="236"/>
                    </a:cubicBezTo>
                    <a:cubicBezTo>
                      <a:pt x="74" y="245"/>
                      <a:pt x="72" y="256"/>
                      <a:pt x="62" y="262"/>
                    </a:cubicBezTo>
                    <a:cubicBezTo>
                      <a:pt x="56" y="271"/>
                      <a:pt x="50" y="277"/>
                      <a:pt x="40" y="280"/>
                    </a:cubicBezTo>
                    <a:cubicBezTo>
                      <a:pt x="34" y="284"/>
                      <a:pt x="20" y="290"/>
                      <a:pt x="20" y="290"/>
                    </a:cubicBezTo>
                    <a:cubicBezTo>
                      <a:pt x="14" y="298"/>
                      <a:pt x="12" y="305"/>
                      <a:pt x="8" y="314"/>
                    </a:cubicBezTo>
                    <a:cubicBezTo>
                      <a:pt x="7" y="333"/>
                      <a:pt x="0" y="355"/>
                      <a:pt x="0" y="374"/>
                    </a:cubicBezTo>
                  </a:path>
                </a:pathLst>
              </a:custGeom>
              <a:noFill/>
              <a:ln w="19050">
                <a:solidFill>
                  <a:srgbClr val="0033CC"/>
                </a:solidFill>
                <a:round/>
                <a:headEnd type="none" w="sm" len="sm"/>
                <a:tailEnd type="none" w="sm" len="sm"/>
              </a:ln>
            </p:spPr>
            <p:txBody>
              <a:bodyPr wrap="none" anchor="ctr"/>
              <a:lstStyle/>
              <a:p>
                <a:endParaRPr lang="en-US"/>
              </a:p>
            </p:txBody>
          </p:sp>
          <p:sp>
            <p:nvSpPr>
              <p:cNvPr id="9465" name="Freeform 180"/>
              <p:cNvSpPr>
                <a:spLocks/>
              </p:cNvSpPr>
              <p:nvPr/>
            </p:nvSpPr>
            <p:spPr bwMode="auto">
              <a:xfrm>
                <a:off x="4544" y="2812"/>
                <a:ext cx="4" cy="90"/>
              </a:xfrm>
              <a:custGeom>
                <a:avLst/>
                <a:gdLst>
                  <a:gd name="T0" fmla="*/ 0 w 4"/>
                  <a:gd name="T1" fmla="*/ 90 h 90"/>
                  <a:gd name="T2" fmla="*/ 4 w 4"/>
                  <a:gd name="T3" fmla="*/ 0 h 90"/>
                  <a:gd name="T4" fmla="*/ 0 60000 65536"/>
                  <a:gd name="T5" fmla="*/ 0 60000 65536"/>
                  <a:gd name="T6" fmla="*/ 0 w 4"/>
                  <a:gd name="T7" fmla="*/ 0 h 90"/>
                  <a:gd name="T8" fmla="*/ 4 w 4"/>
                  <a:gd name="T9" fmla="*/ 90 h 90"/>
                </a:gdLst>
                <a:ahLst/>
                <a:cxnLst>
                  <a:cxn ang="T4">
                    <a:pos x="T0" y="T1"/>
                  </a:cxn>
                  <a:cxn ang="T5">
                    <a:pos x="T2" y="T3"/>
                  </a:cxn>
                </a:cxnLst>
                <a:rect l="T6" t="T7" r="T8" b="T9"/>
                <a:pathLst>
                  <a:path w="4" h="90">
                    <a:moveTo>
                      <a:pt x="0" y="90"/>
                    </a:moveTo>
                    <a:cubicBezTo>
                      <a:pt x="1" y="60"/>
                      <a:pt x="4" y="30"/>
                      <a:pt x="4" y="0"/>
                    </a:cubicBezTo>
                  </a:path>
                </a:pathLst>
              </a:custGeom>
              <a:noFill/>
              <a:ln w="19050">
                <a:solidFill>
                  <a:srgbClr val="0033CC"/>
                </a:solidFill>
                <a:round/>
                <a:headEnd type="none" w="sm" len="sm"/>
                <a:tailEnd type="none" w="sm" len="sm"/>
              </a:ln>
            </p:spPr>
            <p:txBody>
              <a:bodyPr wrap="none" anchor="ctr"/>
              <a:lstStyle/>
              <a:p>
                <a:endParaRPr lang="en-US"/>
              </a:p>
            </p:txBody>
          </p:sp>
        </p:grpSp>
        <p:sp>
          <p:nvSpPr>
            <p:cNvPr id="9383" name="Freeform 181"/>
            <p:cNvSpPr>
              <a:spLocks/>
            </p:cNvSpPr>
            <p:nvPr/>
          </p:nvSpPr>
          <p:spPr bwMode="auto">
            <a:xfrm>
              <a:off x="4428" y="2933"/>
              <a:ext cx="127" cy="35"/>
            </a:xfrm>
            <a:custGeom>
              <a:avLst/>
              <a:gdLst>
                <a:gd name="T0" fmla="*/ 0 w 106"/>
                <a:gd name="T1" fmla="*/ 2 h 34"/>
                <a:gd name="T2" fmla="*/ 246 w 106"/>
                <a:gd name="T3" fmla="*/ 26 h 34"/>
                <a:gd name="T4" fmla="*/ 288 w 106"/>
                <a:gd name="T5" fmla="*/ 10 h 34"/>
                <a:gd name="T6" fmla="*/ 297 w 106"/>
                <a:gd name="T7" fmla="*/ 0 h 34"/>
                <a:gd name="T8" fmla="*/ 428 w 106"/>
                <a:gd name="T9" fmla="*/ 37 h 34"/>
                <a:gd name="T10" fmla="*/ 458 w 106"/>
                <a:gd name="T11" fmla="*/ 70 h 34"/>
                <a:gd name="T12" fmla="*/ 0 60000 65536"/>
                <a:gd name="T13" fmla="*/ 0 60000 65536"/>
                <a:gd name="T14" fmla="*/ 0 60000 65536"/>
                <a:gd name="T15" fmla="*/ 0 60000 65536"/>
                <a:gd name="T16" fmla="*/ 0 60000 65536"/>
                <a:gd name="T17" fmla="*/ 0 60000 65536"/>
                <a:gd name="T18" fmla="*/ 0 w 106"/>
                <a:gd name="T19" fmla="*/ 0 h 34"/>
                <a:gd name="T20" fmla="*/ 106 w 10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6" h="34">
                  <a:moveTo>
                    <a:pt x="0" y="2"/>
                  </a:moveTo>
                  <a:cubicBezTo>
                    <a:pt x="10" y="22"/>
                    <a:pt x="34" y="13"/>
                    <a:pt x="54" y="12"/>
                  </a:cubicBezTo>
                  <a:cubicBezTo>
                    <a:pt x="57" y="10"/>
                    <a:pt x="61" y="9"/>
                    <a:pt x="64" y="6"/>
                  </a:cubicBezTo>
                  <a:cubicBezTo>
                    <a:pt x="65" y="5"/>
                    <a:pt x="64" y="0"/>
                    <a:pt x="66" y="0"/>
                  </a:cubicBezTo>
                  <a:cubicBezTo>
                    <a:pt x="74" y="0"/>
                    <a:pt x="87" y="15"/>
                    <a:pt x="96" y="18"/>
                  </a:cubicBezTo>
                  <a:cubicBezTo>
                    <a:pt x="105" y="31"/>
                    <a:pt x="106" y="26"/>
                    <a:pt x="102" y="34"/>
                  </a:cubicBezTo>
                </a:path>
              </a:pathLst>
            </a:custGeom>
            <a:noFill/>
            <a:ln w="19050">
              <a:solidFill>
                <a:srgbClr val="0033CC"/>
              </a:solidFill>
              <a:round/>
              <a:headEnd type="none" w="sm" len="sm"/>
              <a:tailEnd type="none" w="sm" len="sm"/>
            </a:ln>
          </p:spPr>
          <p:txBody>
            <a:bodyPr wrap="none" anchor="ctr"/>
            <a:lstStyle/>
            <a:p>
              <a:endParaRPr lang="en-US"/>
            </a:p>
          </p:txBody>
        </p:sp>
        <p:sp>
          <p:nvSpPr>
            <p:cNvPr id="9384" name="Freeform 182"/>
            <p:cNvSpPr>
              <a:spLocks/>
            </p:cNvSpPr>
            <p:nvPr/>
          </p:nvSpPr>
          <p:spPr bwMode="auto">
            <a:xfrm>
              <a:off x="4801" y="2632"/>
              <a:ext cx="8" cy="73"/>
            </a:xfrm>
            <a:custGeom>
              <a:avLst/>
              <a:gdLst>
                <a:gd name="T0" fmla="*/ 0 w 6"/>
                <a:gd name="T1" fmla="*/ 0 h 72"/>
                <a:gd name="T2" fmla="*/ 9 w 6"/>
                <a:gd name="T3" fmla="*/ 83 h 72"/>
                <a:gd name="T4" fmla="*/ 48 w 6"/>
                <a:gd name="T5" fmla="*/ 138 h 72"/>
                <a:gd name="T6" fmla="*/ 0 60000 65536"/>
                <a:gd name="T7" fmla="*/ 0 60000 65536"/>
                <a:gd name="T8" fmla="*/ 0 60000 65536"/>
                <a:gd name="T9" fmla="*/ 0 w 6"/>
                <a:gd name="T10" fmla="*/ 0 h 72"/>
                <a:gd name="T11" fmla="*/ 6 w 6"/>
                <a:gd name="T12" fmla="*/ 72 h 72"/>
              </a:gdLst>
              <a:ahLst/>
              <a:cxnLst>
                <a:cxn ang="T6">
                  <a:pos x="T0" y="T1"/>
                </a:cxn>
                <a:cxn ang="T7">
                  <a:pos x="T2" y="T3"/>
                </a:cxn>
                <a:cxn ang="T8">
                  <a:pos x="T4" y="T5"/>
                </a:cxn>
              </a:cxnLst>
              <a:rect l="T9" t="T10" r="T11" b="T12"/>
              <a:pathLst>
                <a:path w="6" h="72">
                  <a:moveTo>
                    <a:pt x="0" y="0"/>
                  </a:moveTo>
                  <a:cubicBezTo>
                    <a:pt x="1" y="15"/>
                    <a:pt x="1" y="29"/>
                    <a:pt x="2" y="44"/>
                  </a:cubicBezTo>
                  <a:cubicBezTo>
                    <a:pt x="3" y="53"/>
                    <a:pt x="6" y="72"/>
                    <a:pt x="6" y="72"/>
                  </a:cubicBezTo>
                </a:path>
              </a:pathLst>
            </a:custGeom>
            <a:noFill/>
            <a:ln w="19050">
              <a:solidFill>
                <a:srgbClr val="0033CC"/>
              </a:solidFill>
              <a:round/>
              <a:headEnd type="none" w="sm" len="sm"/>
              <a:tailEnd type="none" w="sm" len="sm"/>
            </a:ln>
          </p:spPr>
          <p:txBody>
            <a:bodyPr wrap="none" anchor="ctr"/>
            <a:lstStyle/>
            <a:p>
              <a:endParaRPr lang="en-US"/>
            </a:p>
          </p:txBody>
        </p:sp>
        <p:sp>
          <p:nvSpPr>
            <p:cNvPr id="9385" name="Freeform 183"/>
            <p:cNvSpPr>
              <a:spLocks/>
            </p:cNvSpPr>
            <p:nvPr/>
          </p:nvSpPr>
          <p:spPr bwMode="auto">
            <a:xfrm>
              <a:off x="4828" y="2563"/>
              <a:ext cx="109" cy="85"/>
            </a:xfrm>
            <a:custGeom>
              <a:avLst/>
              <a:gdLst>
                <a:gd name="T0" fmla="*/ 378 w 92"/>
                <a:gd name="T1" fmla="*/ 159 h 84"/>
                <a:gd name="T2" fmla="*/ 219 w 92"/>
                <a:gd name="T3" fmla="*/ 126 h 84"/>
                <a:gd name="T4" fmla="*/ 116 w 92"/>
                <a:gd name="T5" fmla="*/ 86 h 84"/>
                <a:gd name="T6" fmla="*/ 24 w 92"/>
                <a:gd name="T7" fmla="*/ 28 h 84"/>
                <a:gd name="T8" fmla="*/ 0 w 92"/>
                <a:gd name="T9" fmla="*/ 0 h 84"/>
                <a:gd name="T10" fmla="*/ 0 60000 65536"/>
                <a:gd name="T11" fmla="*/ 0 60000 65536"/>
                <a:gd name="T12" fmla="*/ 0 60000 65536"/>
                <a:gd name="T13" fmla="*/ 0 60000 65536"/>
                <a:gd name="T14" fmla="*/ 0 60000 65536"/>
                <a:gd name="T15" fmla="*/ 0 w 92"/>
                <a:gd name="T16" fmla="*/ 0 h 84"/>
                <a:gd name="T17" fmla="*/ 92 w 92"/>
                <a:gd name="T18" fmla="*/ 84 h 84"/>
              </a:gdLst>
              <a:ahLst/>
              <a:cxnLst>
                <a:cxn ang="T10">
                  <a:pos x="T0" y="T1"/>
                </a:cxn>
                <a:cxn ang="T11">
                  <a:pos x="T2" y="T3"/>
                </a:cxn>
                <a:cxn ang="T12">
                  <a:pos x="T4" y="T5"/>
                </a:cxn>
                <a:cxn ang="T13">
                  <a:pos x="T6" y="T7"/>
                </a:cxn>
                <a:cxn ang="T14">
                  <a:pos x="T8" y="T9"/>
                </a:cxn>
              </a:cxnLst>
              <a:rect l="T15" t="T16" r="T17" b="T18"/>
              <a:pathLst>
                <a:path w="92" h="84">
                  <a:moveTo>
                    <a:pt x="92" y="84"/>
                  </a:moveTo>
                  <a:cubicBezTo>
                    <a:pt x="79" y="80"/>
                    <a:pt x="68" y="72"/>
                    <a:pt x="54" y="68"/>
                  </a:cubicBezTo>
                  <a:cubicBezTo>
                    <a:pt x="43" y="60"/>
                    <a:pt x="41" y="51"/>
                    <a:pt x="28" y="46"/>
                  </a:cubicBezTo>
                  <a:cubicBezTo>
                    <a:pt x="7" y="51"/>
                    <a:pt x="11" y="30"/>
                    <a:pt x="6" y="16"/>
                  </a:cubicBezTo>
                  <a:cubicBezTo>
                    <a:pt x="4" y="11"/>
                    <a:pt x="0" y="0"/>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386" name="Freeform 184"/>
            <p:cNvSpPr>
              <a:spLocks/>
            </p:cNvSpPr>
            <p:nvPr/>
          </p:nvSpPr>
          <p:spPr bwMode="auto">
            <a:xfrm>
              <a:off x="4854" y="2573"/>
              <a:ext cx="23" cy="67"/>
            </a:xfrm>
            <a:custGeom>
              <a:avLst/>
              <a:gdLst>
                <a:gd name="T0" fmla="*/ 69 w 20"/>
                <a:gd name="T1" fmla="*/ 0 h 66"/>
                <a:gd name="T2" fmla="*/ 49 w 20"/>
                <a:gd name="T3" fmla="*/ 99 h 66"/>
                <a:gd name="T4" fmla="*/ 0 w 20"/>
                <a:gd name="T5" fmla="*/ 126 h 66"/>
                <a:gd name="T6" fmla="*/ 0 60000 65536"/>
                <a:gd name="T7" fmla="*/ 0 60000 65536"/>
                <a:gd name="T8" fmla="*/ 0 60000 65536"/>
                <a:gd name="T9" fmla="*/ 0 w 20"/>
                <a:gd name="T10" fmla="*/ 0 h 66"/>
                <a:gd name="T11" fmla="*/ 20 w 20"/>
                <a:gd name="T12" fmla="*/ 66 h 66"/>
              </a:gdLst>
              <a:ahLst/>
              <a:cxnLst>
                <a:cxn ang="T6">
                  <a:pos x="T0" y="T1"/>
                </a:cxn>
                <a:cxn ang="T7">
                  <a:pos x="T2" y="T3"/>
                </a:cxn>
                <a:cxn ang="T8">
                  <a:pos x="T4" y="T5"/>
                </a:cxn>
              </a:cxnLst>
              <a:rect l="T9" t="T10" r="T11" b="T12"/>
              <a:pathLst>
                <a:path w="20" h="66">
                  <a:moveTo>
                    <a:pt x="20" y="0"/>
                  </a:moveTo>
                  <a:cubicBezTo>
                    <a:pt x="19" y="18"/>
                    <a:pt x="18" y="36"/>
                    <a:pt x="14" y="54"/>
                  </a:cubicBezTo>
                  <a:cubicBezTo>
                    <a:pt x="13" y="60"/>
                    <a:pt x="0" y="66"/>
                    <a:pt x="0" y="66"/>
                  </a:cubicBezTo>
                </a:path>
              </a:pathLst>
            </a:custGeom>
            <a:noFill/>
            <a:ln w="19050">
              <a:solidFill>
                <a:srgbClr val="0033CC"/>
              </a:solidFill>
              <a:round/>
              <a:headEnd type="none" w="sm" len="sm"/>
              <a:tailEnd type="none" w="sm" len="sm"/>
            </a:ln>
          </p:spPr>
          <p:txBody>
            <a:bodyPr wrap="none" anchor="ctr"/>
            <a:lstStyle/>
            <a:p>
              <a:endParaRPr lang="en-US"/>
            </a:p>
          </p:txBody>
        </p:sp>
        <p:sp>
          <p:nvSpPr>
            <p:cNvPr id="9387" name="Freeform 185"/>
            <p:cNvSpPr>
              <a:spLocks/>
            </p:cNvSpPr>
            <p:nvPr/>
          </p:nvSpPr>
          <p:spPr bwMode="auto">
            <a:xfrm>
              <a:off x="4818" y="2544"/>
              <a:ext cx="90" cy="14"/>
            </a:xfrm>
            <a:custGeom>
              <a:avLst/>
              <a:gdLst>
                <a:gd name="T0" fmla="*/ 319 w 76"/>
                <a:gd name="T1" fmla="*/ 0 h 14"/>
                <a:gd name="T2" fmla="*/ 127 w 76"/>
                <a:gd name="T3" fmla="*/ 24 h 14"/>
                <a:gd name="T4" fmla="*/ 0 w 76"/>
                <a:gd name="T5" fmla="*/ 24 h 14"/>
                <a:gd name="T6" fmla="*/ 0 60000 65536"/>
                <a:gd name="T7" fmla="*/ 0 60000 65536"/>
                <a:gd name="T8" fmla="*/ 0 60000 65536"/>
                <a:gd name="T9" fmla="*/ 0 w 76"/>
                <a:gd name="T10" fmla="*/ 0 h 14"/>
                <a:gd name="T11" fmla="*/ 76 w 76"/>
                <a:gd name="T12" fmla="*/ 14 h 14"/>
              </a:gdLst>
              <a:ahLst/>
              <a:cxnLst>
                <a:cxn ang="T6">
                  <a:pos x="T0" y="T1"/>
                </a:cxn>
                <a:cxn ang="T7">
                  <a:pos x="T2" y="T3"/>
                </a:cxn>
                <a:cxn ang="T8">
                  <a:pos x="T4" y="T5"/>
                </a:cxn>
              </a:cxnLst>
              <a:rect l="T9" t="T10" r="T11" b="T12"/>
              <a:pathLst>
                <a:path w="76" h="14">
                  <a:moveTo>
                    <a:pt x="76" y="0"/>
                  </a:moveTo>
                  <a:cubicBezTo>
                    <a:pt x="61" y="9"/>
                    <a:pt x="48" y="12"/>
                    <a:pt x="30" y="14"/>
                  </a:cubicBezTo>
                  <a:cubicBezTo>
                    <a:pt x="18" y="12"/>
                    <a:pt x="12" y="14"/>
                    <a:pt x="0" y="14"/>
                  </a:cubicBezTo>
                </a:path>
              </a:pathLst>
            </a:custGeom>
            <a:noFill/>
            <a:ln w="19050">
              <a:solidFill>
                <a:srgbClr val="0033CC"/>
              </a:solidFill>
              <a:round/>
              <a:headEnd type="none" w="sm" len="sm"/>
              <a:tailEnd type="none" w="sm" len="sm"/>
            </a:ln>
          </p:spPr>
          <p:txBody>
            <a:bodyPr wrap="none" anchor="ctr"/>
            <a:lstStyle/>
            <a:p>
              <a:endParaRPr lang="en-US"/>
            </a:p>
          </p:txBody>
        </p:sp>
        <p:sp>
          <p:nvSpPr>
            <p:cNvPr id="9388" name="Freeform 186"/>
            <p:cNvSpPr>
              <a:spLocks/>
            </p:cNvSpPr>
            <p:nvPr/>
          </p:nvSpPr>
          <p:spPr bwMode="auto">
            <a:xfrm>
              <a:off x="4747" y="2144"/>
              <a:ext cx="64" cy="417"/>
            </a:xfrm>
            <a:custGeom>
              <a:avLst/>
              <a:gdLst>
                <a:gd name="T0" fmla="*/ 122 w 54"/>
                <a:gd name="T1" fmla="*/ 0 h 412"/>
                <a:gd name="T2" fmla="*/ 30 w 54"/>
                <a:gd name="T3" fmla="*/ 32 h 412"/>
                <a:gd name="T4" fmla="*/ 0 w 54"/>
                <a:gd name="T5" fmla="*/ 86 h 412"/>
                <a:gd name="T6" fmla="*/ 114 w 54"/>
                <a:gd name="T7" fmla="*/ 420 h 412"/>
                <a:gd name="T8" fmla="*/ 188 w 54"/>
                <a:gd name="T9" fmla="*/ 538 h 412"/>
                <a:gd name="T10" fmla="*/ 192 w 54"/>
                <a:gd name="T11" fmla="*/ 779 h 412"/>
                <a:gd name="T12" fmla="*/ 0 60000 65536"/>
                <a:gd name="T13" fmla="*/ 0 60000 65536"/>
                <a:gd name="T14" fmla="*/ 0 60000 65536"/>
                <a:gd name="T15" fmla="*/ 0 60000 65536"/>
                <a:gd name="T16" fmla="*/ 0 60000 65536"/>
                <a:gd name="T17" fmla="*/ 0 60000 65536"/>
                <a:gd name="T18" fmla="*/ 0 w 54"/>
                <a:gd name="T19" fmla="*/ 0 h 412"/>
                <a:gd name="T20" fmla="*/ 54 w 54"/>
                <a:gd name="T21" fmla="*/ 412 h 412"/>
              </a:gdLst>
              <a:ahLst/>
              <a:cxnLst>
                <a:cxn ang="T12">
                  <a:pos x="T0" y="T1"/>
                </a:cxn>
                <a:cxn ang="T13">
                  <a:pos x="T2" y="T3"/>
                </a:cxn>
                <a:cxn ang="T14">
                  <a:pos x="T4" y="T5"/>
                </a:cxn>
                <a:cxn ang="T15">
                  <a:pos x="T6" y="T7"/>
                </a:cxn>
                <a:cxn ang="T16">
                  <a:pos x="T8" y="T9"/>
                </a:cxn>
                <a:cxn ang="T17">
                  <a:pos x="T10" y="T11"/>
                </a:cxn>
              </a:cxnLst>
              <a:rect l="T18" t="T19" r="T20" b="T21"/>
              <a:pathLst>
                <a:path w="54" h="412">
                  <a:moveTo>
                    <a:pt x="30" y="0"/>
                  </a:moveTo>
                  <a:cubicBezTo>
                    <a:pt x="21" y="6"/>
                    <a:pt x="12" y="9"/>
                    <a:pt x="8" y="18"/>
                  </a:cubicBezTo>
                  <a:cubicBezTo>
                    <a:pt x="4" y="27"/>
                    <a:pt x="0" y="46"/>
                    <a:pt x="0" y="46"/>
                  </a:cubicBezTo>
                  <a:cubicBezTo>
                    <a:pt x="2" y="107"/>
                    <a:pt x="9" y="164"/>
                    <a:pt x="28" y="222"/>
                  </a:cubicBezTo>
                  <a:cubicBezTo>
                    <a:pt x="35" y="243"/>
                    <a:pt x="36" y="266"/>
                    <a:pt x="46" y="286"/>
                  </a:cubicBezTo>
                  <a:cubicBezTo>
                    <a:pt x="54" y="328"/>
                    <a:pt x="48" y="370"/>
                    <a:pt x="48" y="412"/>
                  </a:cubicBezTo>
                </a:path>
              </a:pathLst>
            </a:custGeom>
            <a:noFill/>
            <a:ln w="19050">
              <a:solidFill>
                <a:srgbClr val="0033CC"/>
              </a:solidFill>
              <a:round/>
              <a:headEnd type="none" w="sm" len="sm"/>
              <a:tailEnd type="none" w="sm" len="sm"/>
            </a:ln>
          </p:spPr>
          <p:txBody>
            <a:bodyPr wrap="none" anchor="ctr"/>
            <a:lstStyle/>
            <a:p>
              <a:endParaRPr lang="en-US"/>
            </a:p>
          </p:txBody>
        </p:sp>
        <p:sp>
          <p:nvSpPr>
            <p:cNvPr id="9389" name="Oval 187"/>
            <p:cNvSpPr>
              <a:spLocks noChangeArrowheads="1"/>
            </p:cNvSpPr>
            <p:nvPr/>
          </p:nvSpPr>
          <p:spPr bwMode="auto">
            <a:xfrm>
              <a:off x="4783" y="2536"/>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90" name="Freeform 188"/>
            <p:cNvSpPr>
              <a:spLocks/>
            </p:cNvSpPr>
            <p:nvPr/>
          </p:nvSpPr>
          <p:spPr bwMode="auto">
            <a:xfrm>
              <a:off x="4809" y="2395"/>
              <a:ext cx="166" cy="103"/>
            </a:xfrm>
            <a:custGeom>
              <a:avLst/>
              <a:gdLst>
                <a:gd name="T0" fmla="*/ 585 w 140"/>
                <a:gd name="T1" fmla="*/ 0 h 102"/>
                <a:gd name="T2" fmla="*/ 191 w 140"/>
                <a:gd name="T3" fmla="*/ 150 h 102"/>
                <a:gd name="T4" fmla="*/ 0 w 140"/>
                <a:gd name="T5" fmla="*/ 193 h 102"/>
                <a:gd name="T6" fmla="*/ 0 60000 65536"/>
                <a:gd name="T7" fmla="*/ 0 60000 65536"/>
                <a:gd name="T8" fmla="*/ 0 60000 65536"/>
                <a:gd name="T9" fmla="*/ 0 w 140"/>
                <a:gd name="T10" fmla="*/ 0 h 102"/>
                <a:gd name="T11" fmla="*/ 140 w 140"/>
                <a:gd name="T12" fmla="*/ 102 h 102"/>
              </a:gdLst>
              <a:ahLst/>
              <a:cxnLst>
                <a:cxn ang="T6">
                  <a:pos x="T0" y="T1"/>
                </a:cxn>
                <a:cxn ang="T7">
                  <a:pos x="T2" y="T3"/>
                </a:cxn>
                <a:cxn ang="T8">
                  <a:pos x="T4" y="T5"/>
                </a:cxn>
              </a:cxnLst>
              <a:rect l="T9" t="T10" r="T11" b="T12"/>
              <a:pathLst>
                <a:path w="140" h="102">
                  <a:moveTo>
                    <a:pt x="140" y="0"/>
                  </a:moveTo>
                  <a:cubicBezTo>
                    <a:pt x="114" y="35"/>
                    <a:pt x="81" y="56"/>
                    <a:pt x="46" y="80"/>
                  </a:cubicBezTo>
                  <a:cubicBezTo>
                    <a:pt x="35" y="87"/>
                    <a:pt x="3" y="95"/>
                    <a:pt x="0" y="102"/>
                  </a:cubicBezTo>
                </a:path>
              </a:pathLst>
            </a:custGeom>
            <a:noFill/>
            <a:ln w="19050">
              <a:solidFill>
                <a:srgbClr val="0033CC"/>
              </a:solidFill>
              <a:round/>
              <a:headEnd type="none" w="sm" len="sm"/>
              <a:tailEnd type="none" w="sm" len="sm"/>
            </a:ln>
          </p:spPr>
          <p:txBody>
            <a:bodyPr wrap="none" anchor="ctr"/>
            <a:lstStyle/>
            <a:p>
              <a:endParaRPr lang="en-US"/>
            </a:p>
          </p:txBody>
        </p:sp>
        <p:sp>
          <p:nvSpPr>
            <p:cNvPr id="9391" name="Oval 189"/>
            <p:cNvSpPr>
              <a:spLocks noChangeArrowheads="1"/>
            </p:cNvSpPr>
            <p:nvPr/>
          </p:nvSpPr>
          <p:spPr bwMode="auto">
            <a:xfrm>
              <a:off x="4953" y="2371"/>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392" name="Freeform 190"/>
            <p:cNvSpPr>
              <a:spLocks/>
            </p:cNvSpPr>
            <p:nvPr/>
          </p:nvSpPr>
          <p:spPr bwMode="auto">
            <a:xfrm>
              <a:off x="4756" y="2316"/>
              <a:ext cx="161" cy="24"/>
            </a:xfrm>
            <a:custGeom>
              <a:avLst/>
              <a:gdLst>
                <a:gd name="T0" fmla="*/ 559 w 136"/>
                <a:gd name="T1" fmla="*/ 19 h 24"/>
                <a:gd name="T2" fmla="*/ 353 w 136"/>
                <a:gd name="T3" fmla="*/ 22 h 24"/>
                <a:gd name="T4" fmla="*/ 281 w 136"/>
                <a:gd name="T5" fmla="*/ 0 h 24"/>
                <a:gd name="T6" fmla="*/ 99 w 136"/>
                <a:gd name="T7" fmla="*/ 15 h 24"/>
                <a:gd name="T8" fmla="*/ 0 w 136"/>
                <a:gd name="T9" fmla="*/ 30 h 24"/>
                <a:gd name="T10" fmla="*/ 0 60000 65536"/>
                <a:gd name="T11" fmla="*/ 0 60000 65536"/>
                <a:gd name="T12" fmla="*/ 0 60000 65536"/>
                <a:gd name="T13" fmla="*/ 0 60000 65536"/>
                <a:gd name="T14" fmla="*/ 0 60000 65536"/>
                <a:gd name="T15" fmla="*/ 0 w 136"/>
                <a:gd name="T16" fmla="*/ 0 h 24"/>
                <a:gd name="T17" fmla="*/ 136 w 136"/>
                <a:gd name="T18" fmla="*/ 24 h 24"/>
              </a:gdLst>
              <a:ahLst/>
              <a:cxnLst>
                <a:cxn ang="T10">
                  <a:pos x="T0" y="T1"/>
                </a:cxn>
                <a:cxn ang="T11">
                  <a:pos x="T2" y="T3"/>
                </a:cxn>
                <a:cxn ang="T12">
                  <a:pos x="T4" y="T5"/>
                </a:cxn>
                <a:cxn ang="T13">
                  <a:pos x="T6" y="T7"/>
                </a:cxn>
                <a:cxn ang="T14">
                  <a:pos x="T8" y="T9"/>
                </a:cxn>
              </a:cxnLst>
              <a:rect l="T15" t="T16" r="T17" b="T18"/>
              <a:pathLst>
                <a:path w="136" h="24">
                  <a:moveTo>
                    <a:pt x="136" y="10"/>
                  </a:moveTo>
                  <a:cubicBezTo>
                    <a:pt x="114" y="14"/>
                    <a:pt x="115" y="14"/>
                    <a:pt x="86" y="12"/>
                  </a:cubicBezTo>
                  <a:cubicBezTo>
                    <a:pt x="78" y="9"/>
                    <a:pt x="76" y="4"/>
                    <a:pt x="68" y="0"/>
                  </a:cubicBezTo>
                  <a:cubicBezTo>
                    <a:pt x="50" y="2"/>
                    <a:pt x="41" y="5"/>
                    <a:pt x="24" y="8"/>
                  </a:cubicBezTo>
                  <a:cubicBezTo>
                    <a:pt x="15" y="12"/>
                    <a:pt x="8" y="24"/>
                    <a:pt x="0" y="16"/>
                  </a:cubicBezTo>
                </a:path>
              </a:pathLst>
            </a:custGeom>
            <a:noFill/>
            <a:ln w="19050">
              <a:solidFill>
                <a:srgbClr val="0033CC"/>
              </a:solidFill>
              <a:round/>
              <a:headEnd type="none" w="sm" len="sm"/>
              <a:tailEnd type="none" w="sm" len="sm"/>
            </a:ln>
          </p:spPr>
          <p:txBody>
            <a:bodyPr wrap="none" anchor="ctr"/>
            <a:lstStyle/>
            <a:p>
              <a:endParaRPr lang="en-US"/>
            </a:p>
          </p:txBody>
        </p:sp>
        <p:sp>
          <p:nvSpPr>
            <p:cNvPr id="9393" name="Freeform 191"/>
            <p:cNvSpPr>
              <a:spLocks/>
            </p:cNvSpPr>
            <p:nvPr/>
          </p:nvSpPr>
          <p:spPr bwMode="auto">
            <a:xfrm>
              <a:off x="4319" y="2306"/>
              <a:ext cx="442" cy="115"/>
            </a:xfrm>
            <a:custGeom>
              <a:avLst/>
              <a:gdLst>
                <a:gd name="T0" fmla="*/ 1570 w 372"/>
                <a:gd name="T1" fmla="*/ 49 h 114"/>
                <a:gd name="T2" fmla="*/ 1410 w 372"/>
                <a:gd name="T3" fmla="*/ 77 h 114"/>
                <a:gd name="T4" fmla="*/ 1295 w 372"/>
                <a:gd name="T5" fmla="*/ 49 h 114"/>
                <a:gd name="T6" fmla="*/ 1134 w 372"/>
                <a:gd name="T7" fmla="*/ 52 h 114"/>
                <a:gd name="T8" fmla="*/ 1119 w 372"/>
                <a:gd name="T9" fmla="*/ 106 h 114"/>
                <a:gd name="T10" fmla="*/ 1006 w 372"/>
                <a:gd name="T11" fmla="*/ 137 h 114"/>
                <a:gd name="T12" fmla="*/ 939 w 372"/>
                <a:gd name="T13" fmla="*/ 193 h 114"/>
                <a:gd name="T14" fmla="*/ 758 w 372"/>
                <a:gd name="T15" fmla="*/ 187 h 114"/>
                <a:gd name="T16" fmla="*/ 677 w 372"/>
                <a:gd name="T17" fmla="*/ 202 h 114"/>
                <a:gd name="T18" fmla="*/ 602 w 372"/>
                <a:gd name="T19" fmla="*/ 185 h 114"/>
                <a:gd name="T20" fmla="*/ 532 w 372"/>
                <a:gd name="T21" fmla="*/ 166 h 114"/>
                <a:gd name="T22" fmla="*/ 524 w 372"/>
                <a:gd name="T23" fmla="*/ 156 h 114"/>
                <a:gd name="T24" fmla="*/ 495 w 372"/>
                <a:gd name="T25" fmla="*/ 145 h 114"/>
                <a:gd name="T26" fmla="*/ 428 w 372"/>
                <a:gd name="T27" fmla="*/ 92 h 114"/>
                <a:gd name="T28" fmla="*/ 286 w 372"/>
                <a:gd name="T29" fmla="*/ 49 h 114"/>
                <a:gd name="T30" fmla="*/ 126 w 372"/>
                <a:gd name="T31" fmla="*/ 52 h 114"/>
                <a:gd name="T32" fmla="*/ 102 w 372"/>
                <a:gd name="T33" fmla="*/ 13 h 114"/>
                <a:gd name="T34" fmla="*/ 0 w 37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114"/>
                <a:gd name="T56" fmla="*/ 372 w 37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114">
                  <a:moveTo>
                    <a:pt x="372" y="28"/>
                  </a:moveTo>
                  <a:cubicBezTo>
                    <a:pt x="359" y="33"/>
                    <a:pt x="347" y="38"/>
                    <a:pt x="334" y="42"/>
                  </a:cubicBezTo>
                  <a:cubicBezTo>
                    <a:pt x="325" y="33"/>
                    <a:pt x="319" y="31"/>
                    <a:pt x="306" y="28"/>
                  </a:cubicBezTo>
                  <a:cubicBezTo>
                    <a:pt x="293" y="29"/>
                    <a:pt x="280" y="28"/>
                    <a:pt x="268" y="30"/>
                  </a:cubicBezTo>
                  <a:cubicBezTo>
                    <a:pt x="259" y="32"/>
                    <a:pt x="266" y="49"/>
                    <a:pt x="264" y="58"/>
                  </a:cubicBezTo>
                  <a:cubicBezTo>
                    <a:pt x="261" y="69"/>
                    <a:pt x="248" y="74"/>
                    <a:pt x="238" y="76"/>
                  </a:cubicBezTo>
                  <a:cubicBezTo>
                    <a:pt x="236" y="98"/>
                    <a:pt x="240" y="100"/>
                    <a:pt x="222" y="104"/>
                  </a:cubicBezTo>
                  <a:cubicBezTo>
                    <a:pt x="204" y="102"/>
                    <a:pt x="199" y="100"/>
                    <a:pt x="180" y="102"/>
                  </a:cubicBezTo>
                  <a:cubicBezTo>
                    <a:pt x="165" y="107"/>
                    <a:pt x="172" y="104"/>
                    <a:pt x="160" y="110"/>
                  </a:cubicBezTo>
                  <a:cubicBezTo>
                    <a:pt x="143" y="104"/>
                    <a:pt x="170" y="114"/>
                    <a:pt x="142" y="100"/>
                  </a:cubicBezTo>
                  <a:cubicBezTo>
                    <a:pt x="137" y="97"/>
                    <a:pt x="126" y="92"/>
                    <a:pt x="126" y="92"/>
                  </a:cubicBezTo>
                  <a:cubicBezTo>
                    <a:pt x="125" y="90"/>
                    <a:pt x="125" y="88"/>
                    <a:pt x="124" y="86"/>
                  </a:cubicBezTo>
                  <a:cubicBezTo>
                    <a:pt x="122" y="84"/>
                    <a:pt x="119" y="83"/>
                    <a:pt x="118" y="80"/>
                  </a:cubicBezTo>
                  <a:cubicBezTo>
                    <a:pt x="112" y="66"/>
                    <a:pt x="118" y="58"/>
                    <a:pt x="102" y="50"/>
                  </a:cubicBezTo>
                  <a:cubicBezTo>
                    <a:pt x="90" y="32"/>
                    <a:pt x="93" y="31"/>
                    <a:pt x="68" y="28"/>
                  </a:cubicBezTo>
                  <a:cubicBezTo>
                    <a:pt x="56" y="29"/>
                    <a:pt x="42" y="33"/>
                    <a:pt x="30" y="30"/>
                  </a:cubicBezTo>
                  <a:cubicBezTo>
                    <a:pt x="28" y="23"/>
                    <a:pt x="26" y="15"/>
                    <a:pt x="24" y="8"/>
                  </a:cubicBezTo>
                  <a:cubicBezTo>
                    <a:pt x="11" y="11"/>
                    <a:pt x="9" y="9"/>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394" name="Freeform 192"/>
            <p:cNvSpPr>
              <a:spLocks/>
            </p:cNvSpPr>
            <p:nvPr/>
          </p:nvSpPr>
          <p:spPr bwMode="auto">
            <a:xfrm>
              <a:off x="4455" y="2291"/>
              <a:ext cx="346" cy="76"/>
            </a:xfrm>
            <a:custGeom>
              <a:avLst/>
              <a:gdLst>
                <a:gd name="T0" fmla="*/ 1212 w 292"/>
                <a:gd name="T1" fmla="*/ 72 h 74"/>
                <a:gd name="T2" fmla="*/ 1046 w 292"/>
                <a:gd name="T3" fmla="*/ 0 h 74"/>
                <a:gd name="T4" fmla="*/ 781 w 292"/>
                <a:gd name="T5" fmla="*/ 24 h 74"/>
                <a:gd name="T6" fmla="*/ 483 w 292"/>
                <a:gd name="T7" fmla="*/ 56 h 74"/>
                <a:gd name="T8" fmla="*/ 329 w 292"/>
                <a:gd name="T9" fmla="*/ 114 h 74"/>
                <a:gd name="T10" fmla="*/ 197 w 292"/>
                <a:gd name="T11" fmla="*/ 124 h 74"/>
                <a:gd name="T12" fmla="*/ 51 w 292"/>
                <a:gd name="T13" fmla="*/ 155 h 74"/>
                <a:gd name="T14" fmla="*/ 0 w 292"/>
                <a:gd name="T15" fmla="*/ 152 h 74"/>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4"/>
                <a:gd name="T26" fmla="*/ 292 w 292"/>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4">
                  <a:moveTo>
                    <a:pt x="292" y="34"/>
                  </a:moveTo>
                  <a:cubicBezTo>
                    <a:pt x="288" y="9"/>
                    <a:pt x="275" y="3"/>
                    <a:pt x="252" y="0"/>
                  </a:cubicBezTo>
                  <a:cubicBezTo>
                    <a:pt x="230" y="2"/>
                    <a:pt x="210" y="7"/>
                    <a:pt x="188" y="10"/>
                  </a:cubicBezTo>
                  <a:cubicBezTo>
                    <a:pt x="172" y="26"/>
                    <a:pt x="136" y="23"/>
                    <a:pt x="116" y="28"/>
                  </a:cubicBezTo>
                  <a:cubicBezTo>
                    <a:pt x="105" y="35"/>
                    <a:pt x="92" y="49"/>
                    <a:pt x="80" y="54"/>
                  </a:cubicBezTo>
                  <a:cubicBezTo>
                    <a:pt x="70" y="58"/>
                    <a:pt x="58" y="58"/>
                    <a:pt x="48" y="60"/>
                  </a:cubicBezTo>
                  <a:cubicBezTo>
                    <a:pt x="37" y="66"/>
                    <a:pt x="24" y="71"/>
                    <a:pt x="12" y="74"/>
                  </a:cubicBezTo>
                  <a:cubicBezTo>
                    <a:pt x="1" y="72"/>
                    <a:pt x="5" y="72"/>
                    <a:pt x="0" y="72"/>
                  </a:cubicBezTo>
                </a:path>
              </a:pathLst>
            </a:custGeom>
            <a:noFill/>
            <a:ln w="19050">
              <a:solidFill>
                <a:srgbClr val="0033CC"/>
              </a:solidFill>
              <a:round/>
              <a:headEnd type="none" w="sm" len="sm"/>
              <a:tailEnd type="none" w="sm" len="sm"/>
            </a:ln>
          </p:spPr>
          <p:txBody>
            <a:bodyPr wrap="none" anchor="ctr"/>
            <a:lstStyle/>
            <a:p>
              <a:endParaRPr lang="en-US"/>
            </a:p>
          </p:txBody>
        </p:sp>
        <p:sp>
          <p:nvSpPr>
            <p:cNvPr id="9395" name="Freeform 193"/>
            <p:cNvSpPr>
              <a:spLocks/>
            </p:cNvSpPr>
            <p:nvPr/>
          </p:nvSpPr>
          <p:spPr bwMode="auto">
            <a:xfrm>
              <a:off x="4271" y="2306"/>
              <a:ext cx="39" cy="89"/>
            </a:xfrm>
            <a:custGeom>
              <a:avLst/>
              <a:gdLst>
                <a:gd name="T0" fmla="*/ 109 w 33"/>
                <a:gd name="T1" fmla="*/ 0 h 88"/>
                <a:gd name="T2" fmla="*/ 137 w 33"/>
                <a:gd name="T3" fmla="*/ 101 h 88"/>
                <a:gd name="T4" fmla="*/ 125 w 33"/>
                <a:gd name="T5" fmla="*/ 163 h 88"/>
                <a:gd name="T6" fmla="*/ 0 60000 65536"/>
                <a:gd name="T7" fmla="*/ 0 60000 65536"/>
                <a:gd name="T8" fmla="*/ 0 60000 65536"/>
                <a:gd name="T9" fmla="*/ 0 w 33"/>
                <a:gd name="T10" fmla="*/ 0 h 88"/>
                <a:gd name="T11" fmla="*/ 33 w 33"/>
                <a:gd name="T12" fmla="*/ 88 h 88"/>
              </a:gdLst>
              <a:ahLst/>
              <a:cxnLst>
                <a:cxn ang="T6">
                  <a:pos x="T0" y="T1"/>
                </a:cxn>
                <a:cxn ang="T7">
                  <a:pos x="T2" y="T3"/>
                </a:cxn>
                <a:cxn ang="T8">
                  <a:pos x="T4" y="T5"/>
                </a:cxn>
              </a:cxnLst>
              <a:rect l="T9" t="T10" r="T11" b="T12"/>
              <a:pathLst>
                <a:path w="33" h="88">
                  <a:moveTo>
                    <a:pt x="27" y="0"/>
                  </a:moveTo>
                  <a:cubicBezTo>
                    <a:pt x="0" y="20"/>
                    <a:pt x="26" y="36"/>
                    <a:pt x="33" y="56"/>
                  </a:cubicBezTo>
                  <a:cubicBezTo>
                    <a:pt x="31" y="85"/>
                    <a:pt x="31" y="75"/>
                    <a:pt x="31" y="88"/>
                  </a:cubicBezTo>
                </a:path>
              </a:pathLst>
            </a:custGeom>
            <a:noFill/>
            <a:ln w="19050">
              <a:solidFill>
                <a:srgbClr val="0033CC"/>
              </a:solidFill>
              <a:round/>
              <a:headEnd type="none" w="sm" len="sm"/>
              <a:tailEnd type="none" w="sm" len="sm"/>
            </a:ln>
          </p:spPr>
          <p:txBody>
            <a:bodyPr wrap="none" anchor="ctr"/>
            <a:lstStyle/>
            <a:p>
              <a:endParaRPr lang="en-US"/>
            </a:p>
          </p:txBody>
        </p:sp>
        <p:sp>
          <p:nvSpPr>
            <p:cNvPr id="9396" name="Freeform 194"/>
            <p:cNvSpPr>
              <a:spLocks/>
            </p:cNvSpPr>
            <p:nvPr/>
          </p:nvSpPr>
          <p:spPr bwMode="auto">
            <a:xfrm>
              <a:off x="4319" y="2300"/>
              <a:ext cx="11" cy="71"/>
            </a:xfrm>
            <a:custGeom>
              <a:avLst/>
              <a:gdLst>
                <a:gd name="T0" fmla="*/ 0 w 9"/>
                <a:gd name="T1" fmla="*/ 0 h 70"/>
                <a:gd name="T2" fmla="*/ 2 w 9"/>
                <a:gd name="T3" fmla="*/ 98 h 70"/>
                <a:gd name="T4" fmla="*/ 11 w 9"/>
                <a:gd name="T5" fmla="*/ 136 h 70"/>
                <a:gd name="T6" fmla="*/ 0 60000 65536"/>
                <a:gd name="T7" fmla="*/ 0 60000 65536"/>
                <a:gd name="T8" fmla="*/ 0 60000 65536"/>
                <a:gd name="T9" fmla="*/ 0 w 9"/>
                <a:gd name="T10" fmla="*/ 0 h 70"/>
                <a:gd name="T11" fmla="*/ 9 w 9"/>
                <a:gd name="T12" fmla="*/ 70 h 70"/>
              </a:gdLst>
              <a:ahLst/>
              <a:cxnLst>
                <a:cxn ang="T6">
                  <a:pos x="T0" y="T1"/>
                </a:cxn>
                <a:cxn ang="T7">
                  <a:pos x="T2" y="T3"/>
                </a:cxn>
                <a:cxn ang="T8">
                  <a:pos x="T4" y="T5"/>
                </a:cxn>
              </a:cxnLst>
              <a:rect l="T9" t="T10" r="T11" b="T12"/>
              <a:pathLst>
                <a:path w="9" h="70">
                  <a:moveTo>
                    <a:pt x="0" y="0"/>
                  </a:moveTo>
                  <a:cubicBezTo>
                    <a:pt x="6" y="19"/>
                    <a:pt x="9" y="31"/>
                    <a:pt x="2" y="52"/>
                  </a:cubicBezTo>
                  <a:cubicBezTo>
                    <a:pt x="4" y="67"/>
                    <a:pt x="4" y="61"/>
                    <a:pt x="4" y="70"/>
                  </a:cubicBezTo>
                </a:path>
              </a:pathLst>
            </a:custGeom>
            <a:noFill/>
            <a:ln w="19050">
              <a:solidFill>
                <a:srgbClr val="0033CC"/>
              </a:solidFill>
              <a:round/>
              <a:headEnd type="none" w="sm" len="sm"/>
              <a:tailEnd type="none" w="sm" len="sm"/>
            </a:ln>
          </p:spPr>
          <p:txBody>
            <a:bodyPr wrap="none" anchor="ctr"/>
            <a:lstStyle/>
            <a:p>
              <a:endParaRPr lang="en-US"/>
            </a:p>
          </p:txBody>
        </p:sp>
        <p:grpSp>
          <p:nvGrpSpPr>
            <p:cNvPr id="9" name="Group 195"/>
            <p:cNvGrpSpPr>
              <a:grpSpLocks/>
            </p:cNvGrpSpPr>
            <p:nvPr/>
          </p:nvGrpSpPr>
          <p:grpSpPr bwMode="auto">
            <a:xfrm>
              <a:off x="4312" y="2098"/>
              <a:ext cx="226" cy="29"/>
              <a:chOff x="4288" y="1986"/>
              <a:chExt cx="190" cy="30"/>
            </a:xfrm>
          </p:grpSpPr>
          <p:sp>
            <p:nvSpPr>
              <p:cNvPr id="9462" name="Freeform 196"/>
              <p:cNvSpPr>
                <a:spLocks/>
              </p:cNvSpPr>
              <p:nvPr/>
            </p:nvSpPr>
            <p:spPr bwMode="auto">
              <a:xfrm>
                <a:off x="4372" y="1986"/>
                <a:ext cx="106" cy="30"/>
              </a:xfrm>
              <a:custGeom>
                <a:avLst/>
                <a:gdLst>
                  <a:gd name="T0" fmla="*/ 106 w 106"/>
                  <a:gd name="T1" fmla="*/ 12 h 30"/>
                  <a:gd name="T2" fmla="*/ 70 w 106"/>
                  <a:gd name="T3" fmla="*/ 0 h 30"/>
                  <a:gd name="T4" fmla="*/ 4 w 106"/>
                  <a:gd name="T5" fmla="*/ 20 h 30"/>
                  <a:gd name="T6" fmla="*/ 0 w 106"/>
                  <a:gd name="T7" fmla="*/ 30 h 30"/>
                  <a:gd name="T8" fmla="*/ 0 60000 65536"/>
                  <a:gd name="T9" fmla="*/ 0 60000 65536"/>
                  <a:gd name="T10" fmla="*/ 0 60000 65536"/>
                  <a:gd name="T11" fmla="*/ 0 60000 65536"/>
                  <a:gd name="T12" fmla="*/ 0 w 106"/>
                  <a:gd name="T13" fmla="*/ 0 h 30"/>
                  <a:gd name="T14" fmla="*/ 106 w 106"/>
                  <a:gd name="T15" fmla="*/ 30 h 30"/>
                </a:gdLst>
                <a:ahLst/>
                <a:cxnLst>
                  <a:cxn ang="T8">
                    <a:pos x="T0" y="T1"/>
                  </a:cxn>
                  <a:cxn ang="T9">
                    <a:pos x="T2" y="T3"/>
                  </a:cxn>
                  <a:cxn ang="T10">
                    <a:pos x="T4" y="T5"/>
                  </a:cxn>
                  <a:cxn ang="T11">
                    <a:pos x="T6" y="T7"/>
                  </a:cxn>
                </a:cxnLst>
                <a:rect l="T12" t="T13" r="T14" b="T15"/>
                <a:pathLst>
                  <a:path w="106" h="30">
                    <a:moveTo>
                      <a:pt x="106" y="12"/>
                    </a:moveTo>
                    <a:cubicBezTo>
                      <a:pt x="95" y="6"/>
                      <a:pt x="82" y="3"/>
                      <a:pt x="70" y="0"/>
                    </a:cubicBezTo>
                    <a:cubicBezTo>
                      <a:pt x="45" y="3"/>
                      <a:pt x="28" y="17"/>
                      <a:pt x="4" y="20"/>
                    </a:cubicBezTo>
                    <a:cubicBezTo>
                      <a:pt x="0" y="29"/>
                      <a:pt x="0" y="25"/>
                      <a:pt x="0" y="30"/>
                    </a:cubicBezTo>
                  </a:path>
                </a:pathLst>
              </a:custGeom>
              <a:noFill/>
              <a:ln w="19050">
                <a:solidFill>
                  <a:srgbClr val="0033CC"/>
                </a:solidFill>
                <a:round/>
                <a:headEnd type="none" w="sm" len="sm"/>
                <a:tailEnd type="none" w="sm" len="sm"/>
              </a:ln>
            </p:spPr>
            <p:txBody>
              <a:bodyPr wrap="none" anchor="ctr"/>
              <a:lstStyle/>
              <a:p>
                <a:endParaRPr lang="en-US"/>
              </a:p>
            </p:txBody>
          </p:sp>
          <p:sp>
            <p:nvSpPr>
              <p:cNvPr id="9463" name="Freeform 197"/>
              <p:cNvSpPr>
                <a:spLocks/>
              </p:cNvSpPr>
              <p:nvPr/>
            </p:nvSpPr>
            <p:spPr bwMode="auto">
              <a:xfrm>
                <a:off x="4288" y="2001"/>
                <a:ext cx="88" cy="8"/>
              </a:xfrm>
              <a:custGeom>
                <a:avLst/>
                <a:gdLst>
                  <a:gd name="T0" fmla="*/ 88 w 88"/>
                  <a:gd name="T1" fmla="*/ 5 h 8"/>
                  <a:gd name="T2" fmla="*/ 42 w 88"/>
                  <a:gd name="T3" fmla="*/ 3 h 8"/>
                  <a:gd name="T4" fmla="*/ 16 w 88"/>
                  <a:gd name="T5" fmla="*/ 1 h 8"/>
                  <a:gd name="T6" fmla="*/ 0 w 88"/>
                  <a:gd name="T7" fmla="*/ 1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88" y="5"/>
                    </a:moveTo>
                    <a:cubicBezTo>
                      <a:pt x="73" y="4"/>
                      <a:pt x="57" y="0"/>
                      <a:pt x="42" y="3"/>
                    </a:cubicBezTo>
                    <a:cubicBezTo>
                      <a:pt x="32" y="8"/>
                      <a:pt x="26" y="7"/>
                      <a:pt x="16" y="1"/>
                    </a:cubicBezTo>
                    <a:cubicBezTo>
                      <a:pt x="11" y="2"/>
                      <a:pt x="0" y="1"/>
                      <a:pt x="0" y="1"/>
                    </a:cubicBezTo>
                  </a:path>
                </a:pathLst>
              </a:custGeom>
              <a:noFill/>
              <a:ln w="19050">
                <a:solidFill>
                  <a:srgbClr val="0033CC"/>
                </a:solidFill>
                <a:round/>
                <a:headEnd type="none" w="sm" len="sm"/>
                <a:tailEnd type="none" w="sm" len="sm"/>
              </a:ln>
            </p:spPr>
            <p:txBody>
              <a:bodyPr wrap="none" anchor="ctr"/>
              <a:lstStyle/>
              <a:p>
                <a:endParaRPr lang="en-US"/>
              </a:p>
            </p:txBody>
          </p:sp>
        </p:grpSp>
        <p:sp>
          <p:nvSpPr>
            <p:cNvPr id="9398" name="Freeform 198"/>
            <p:cNvSpPr>
              <a:spLocks/>
            </p:cNvSpPr>
            <p:nvPr/>
          </p:nvSpPr>
          <p:spPr bwMode="auto">
            <a:xfrm>
              <a:off x="4146" y="2118"/>
              <a:ext cx="141" cy="178"/>
            </a:xfrm>
            <a:custGeom>
              <a:avLst/>
              <a:gdLst>
                <a:gd name="T0" fmla="*/ 525 w 118"/>
                <a:gd name="T1" fmla="*/ 0 h 176"/>
                <a:gd name="T2" fmla="*/ 449 w 118"/>
                <a:gd name="T3" fmla="*/ 36 h 176"/>
                <a:gd name="T4" fmla="*/ 384 w 118"/>
                <a:gd name="T5" fmla="*/ 65 h 176"/>
                <a:gd name="T6" fmla="*/ 196 w 118"/>
                <a:gd name="T7" fmla="*/ 121 h 176"/>
                <a:gd name="T8" fmla="*/ 160 w 118"/>
                <a:gd name="T9" fmla="*/ 186 h 176"/>
                <a:gd name="T10" fmla="*/ 63 w 118"/>
                <a:gd name="T11" fmla="*/ 216 h 176"/>
                <a:gd name="T12" fmla="*/ 20 w 118"/>
                <a:gd name="T13" fmla="*/ 258 h 176"/>
                <a:gd name="T14" fmla="*/ 2 w 118"/>
                <a:gd name="T15" fmla="*/ 318 h 176"/>
                <a:gd name="T16" fmla="*/ 0 w 118"/>
                <a:gd name="T17" fmla="*/ 331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76"/>
                <a:gd name="T29" fmla="*/ 118 w 118"/>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76">
                  <a:moveTo>
                    <a:pt x="118" y="0"/>
                  </a:moveTo>
                  <a:cubicBezTo>
                    <a:pt x="113" y="7"/>
                    <a:pt x="108" y="14"/>
                    <a:pt x="102" y="20"/>
                  </a:cubicBezTo>
                  <a:cubicBezTo>
                    <a:pt x="99" y="29"/>
                    <a:pt x="93" y="28"/>
                    <a:pt x="86" y="34"/>
                  </a:cubicBezTo>
                  <a:cubicBezTo>
                    <a:pt x="72" y="46"/>
                    <a:pt x="57" y="53"/>
                    <a:pt x="44" y="66"/>
                  </a:cubicBezTo>
                  <a:cubicBezTo>
                    <a:pt x="41" y="76"/>
                    <a:pt x="41" y="91"/>
                    <a:pt x="36" y="100"/>
                  </a:cubicBezTo>
                  <a:cubicBezTo>
                    <a:pt x="32" y="108"/>
                    <a:pt x="20" y="110"/>
                    <a:pt x="14" y="116"/>
                  </a:cubicBezTo>
                  <a:cubicBezTo>
                    <a:pt x="8" y="122"/>
                    <a:pt x="6" y="130"/>
                    <a:pt x="4" y="138"/>
                  </a:cubicBezTo>
                  <a:cubicBezTo>
                    <a:pt x="3" y="149"/>
                    <a:pt x="3" y="159"/>
                    <a:pt x="2" y="170"/>
                  </a:cubicBezTo>
                  <a:cubicBezTo>
                    <a:pt x="2" y="172"/>
                    <a:pt x="0" y="176"/>
                    <a:pt x="0" y="176"/>
                  </a:cubicBezTo>
                </a:path>
              </a:pathLst>
            </a:custGeom>
            <a:noFill/>
            <a:ln w="19050">
              <a:solidFill>
                <a:srgbClr val="0033CC"/>
              </a:solidFill>
              <a:round/>
              <a:headEnd type="none" w="sm" len="sm"/>
              <a:tailEnd type="none" w="sm" len="sm"/>
            </a:ln>
          </p:spPr>
          <p:txBody>
            <a:bodyPr wrap="none" anchor="ctr"/>
            <a:lstStyle/>
            <a:p>
              <a:endParaRPr lang="en-US"/>
            </a:p>
          </p:txBody>
        </p:sp>
        <p:sp>
          <p:nvSpPr>
            <p:cNvPr id="9399" name="Freeform 199"/>
            <p:cNvSpPr>
              <a:spLocks/>
            </p:cNvSpPr>
            <p:nvPr/>
          </p:nvSpPr>
          <p:spPr bwMode="auto">
            <a:xfrm>
              <a:off x="4075" y="2288"/>
              <a:ext cx="230" cy="26"/>
            </a:xfrm>
            <a:custGeom>
              <a:avLst/>
              <a:gdLst>
                <a:gd name="T0" fmla="*/ 809 w 194"/>
                <a:gd name="T1" fmla="*/ 46 h 26"/>
                <a:gd name="T2" fmla="*/ 692 w 194"/>
                <a:gd name="T3" fmla="*/ 32 h 26"/>
                <a:gd name="T4" fmla="*/ 627 w 194"/>
                <a:gd name="T5" fmla="*/ 2 h 26"/>
                <a:gd name="T6" fmla="*/ 190 w 194"/>
                <a:gd name="T7" fmla="*/ 14 h 26"/>
                <a:gd name="T8" fmla="*/ 33 w 194"/>
                <a:gd name="T9" fmla="*/ 18 h 26"/>
                <a:gd name="T10" fmla="*/ 0 w 194"/>
                <a:gd name="T11" fmla="*/ 24 h 26"/>
                <a:gd name="T12" fmla="*/ 0 60000 65536"/>
                <a:gd name="T13" fmla="*/ 0 60000 65536"/>
                <a:gd name="T14" fmla="*/ 0 60000 65536"/>
                <a:gd name="T15" fmla="*/ 0 60000 65536"/>
                <a:gd name="T16" fmla="*/ 0 60000 65536"/>
                <a:gd name="T17" fmla="*/ 0 60000 65536"/>
                <a:gd name="T18" fmla="*/ 0 w 194"/>
                <a:gd name="T19" fmla="*/ 0 h 26"/>
                <a:gd name="T20" fmla="*/ 194 w 19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4" h="26">
                  <a:moveTo>
                    <a:pt x="194" y="26"/>
                  </a:moveTo>
                  <a:cubicBezTo>
                    <a:pt x="184" y="23"/>
                    <a:pt x="176" y="20"/>
                    <a:pt x="166" y="18"/>
                  </a:cubicBezTo>
                  <a:cubicBezTo>
                    <a:pt x="161" y="11"/>
                    <a:pt x="159" y="5"/>
                    <a:pt x="150" y="2"/>
                  </a:cubicBezTo>
                  <a:cubicBezTo>
                    <a:pt x="53" y="6"/>
                    <a:pt x="87" y="0"/>
                    <a:pt x="46" y="8"/>
                  </a:cubicBezTo>
                  <a:cubicBezTo>
                    <a:pt x="33" y="16"/>
                    <a:pt x="23" y="15"/>
                    <a:pt x="8" y="10"/>
                  </a:cubicBezTo>
                  <a:cubicBezTo>
                    <a:pt x="1" y="14"/>
                    <a:pt x="4" y="14"/>
                    <a:pt x="0" y="14"/>
                  </a:cubicBezTo>
                </a:path>
              </a:pathLst>
            </a:custGeom>
            <a:noFill/>
            <a:ln w="19050">
              <a:solidFill>
                <a:srgbClr val="0033CC"/>
              </a:solidFill>
              <a:round/>
              <a:headEnd type="none" w="sm" len="sm"/>
              <a:tailEnd type="none" w="sm" len="sm"/>
            </a:ln>
          </p:spPr>
          <p:txBody>
            <a:bodyPr wrap="none" anchor="ctr"/>
            <a:lstStyle/>
            <a:p>
              <a:endParaRPr lang="en-US"/>
            </a:p>
          </p:txBody>
        </p:sp>
        <p:sp>
          <p:nvSpPr>
            <p:cNvPr id="9400" name="Oval 200"/>
            <p:cNvSpPr>
              <a:spLocks noChangeArrowheads="1"/>
            </p:cNvSpPr>
            <p:nvPr/>
          </p:nvSpPr>
          <p:spPr bwMode="auto">
            <a:xfrm>
              <a:off x="4292" y="2274"/>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01" name="Oval 201"/>
            <p:cNvSpPr>
              <a:spLocks noChangeArrowheads="1"/>
            </p:cNvSpPr>
            <p:nvPr/>
          </p:nvSpPr>
          <p:spPr bwMode="auto">
            <a:xfrm>
              <a:off x="4132" y="2274"/>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02" name="Oval 202"/>
            <p:cNvSpPr>
              <a:spLocks noChangeArrowheads="1"/>
            </p:cNvSpPr>
            <p:nvPr/>
          </p:nvSpPr>
          <p:spPr bwMode="auto">
            <a:xfrm>
              <a:off x="4748" y="2127"/>
              <a:ext cx="47" cy="42"/>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03" name="Oval 203"/>
            <p:cNvSpPr>
              <a:spLocks noChangeArrowheads="1"/>
            </p:cNvSpPr>
            <p:nvPr/>
          </p:nvSpPr>
          <p:spPr bwMode="auto">
            <a:xfrm>
              <a:off x="4506" y="2079"/>
              <a:ext cx="49" cy="41"/>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04" name="Oval 204"/>
            <p:cNvSpPr>
              <a:spLocks noChangeArrowheads="1"/>
            </p:cNvSpPr>
            <p:nvPr/>
          </p:nvSpPr>
          <p:spPr bwMode="auto">
            <a:xfrm>
              <a:off x="4349" y="1953"/>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05" name="Freeform 205"/>
            <p:cNvSpPr>
              <a:spLocks/>
            </p:cNvSpPr>
            <p:nvPr/>
          </p:nvSpPr>
          <p:spPr bwMode="auto">
            <a:xfrm>
              <a:off x="4276" y="2049"/>
              <a:ext cx="20" cy="77"/>
            </a:xfrm>
            <a:custGeom>
              <a:avLst/>
              <a:gdLst>
                <a:gd name="T0" fmla="*/ 96 w 16"/>
                <a:gd name="T1" fmla="*/ 0 h 76"/>
                <a:gd name="T2" fmla="*/ 86 w 16"/>
                <a:gd name="T3" fmla="*/ 117 h 76"/>
                <a:gd name="T4" fmla="*/ 0 w 16"/>
                <a:gd name="T5" fmla="*/ 147 h 76"/>
                <a:gd name="T6" fmla="*/ 0 60000 65536"/>
                <a:gd name="T7" fmla="*/ 0 60000 65536"/>
                <a:gd name="T8" fmla="*/ 0 60000 65536"/>
                <a:gd name="T9" fmla="*/ 0 w 16"/>
                <a:gd name="T10" fmla="*/ 0 h 76"/>
                <a:gd name="T11" fmla="*/ 16 w 16"/>
                <a:gd name="T12" fmla="*/ 76 h 76"/>
              </a:gdLst>
              <a:ahLst/>
              <a:cxnLst>
                <a:cxn ang="T6">
                  <a:pos x="T0" y="T1"/>
                </a:cxn>
                <a:cxn ang="T7">
                  <a:pos x="T2" y="T3"/>
                </a:cxn>
                <a:cxn ang="T8">
                  <a:pos x="T4" y="T5"/>
                </a:cxn>
              </a:cxnLst>
              <a:rect l="T9" t="T10" r="T11" b="T12"/>
              <a:pathLst>
                <a:path w="16" h="76">
                  <a:moveTo>
                    <a:pt x="16" y="0"/>
                  </a:moveTo>
                  <a:cubicBezTo>
                    <a:pt x="15" y="21"/>
                    <a:pt x="15" y="41"/>
                    <a:pt x="14" y="62"/>
                  </a:cubicBezTo>
                  <a:cubicBezTo>
                    <a:pt x="14" y="69"/>
                    <a:pt x="0" y="76"/>
                    <a:pt x="0" y="76"/>
                  </a:cubicBezTo>
                </a:path>
              </a:pathLst>
            </a:custGeom>
            <a:noFill/>
            <a:ln w="19050">
              <a:solidFill>
                <a:srgbClr val="0033CC"/>
              </a:solidFill>
              <a:round/>
              <a:headEnd type="none" w="sm" len="sm"/>
              <a:tailEnd type="none" w="sm" len="sm"/>
            </a:ln>
          </p:spPr>
          <p:txBody>
            <a:bodyPr wrap="none" anchor="ctr"/>
            <a:lstStyle/>
            <a:p>
              <a:endParaRPr lang="en-US"/>
            </a:p>
          </p:txBody>
        </p:sp>
        <p:sp>
          <p:nvSpPr>
            <p:cNvPr id="192" name="Rectangle 206"/>
            <p:cNvSpPr>
              <a:spLocks noChangeArrowheads="1"/>
            </p:cNvSpPr>
            <p:nvPr/>
          </p:nvSpPr>
          <p:spPr bwMode="auto">
            <a:xfrm>
              <a:off x="4280" y="2068"/>
              <a:ext cx="424"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Cumberland</a:t>
              </a:r>
            </a:p>
          </p:txBody>
        </p:sp>
        <p:sp>
          <p:nvSpPr>
            <p:cNvPr id="9407" name="Oval 207"/>
            <p:cNvSpPr>
              <a:spLocks noChangeArrowheads="1"/>
            </p:cNvSpPr>
            <p:nvPr/>
          </p:nvSpPr>
          <p:spPr bwMode="auto">
            <a:xfrm>
              <a:off x="4383" y="3391"/>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08" name="Oval 208"/>
            <p:cNvSpPr>
              <a:spLocks noChangeArrowheads="1"/>
            </p:cNvSpPr>
            <p:nvPr/>
          </p:nvSpPr>
          <p:spPr bwMode="auto">
            <a:xfrm>
              <a:off x="3608" y="3410"/>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09" name="Oval 209"/>
            <p:cNvSpPr>
              <a:spLocks noChangeArrowheads="1"/>
            </p:cNvSpPr>
            <p:nvPr/>
          </p:nvSpPr>
          <p:spPr bwMode="auto">
            <a:xfrm>
              <a:off x="4569" y="3007"/>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10" name="Oval 210"/>
            <p:cNvSpPr>
              <a:spLocks noChangeArrowheads="1"/>
            </p:cNvSpPr>
            <p:nvPr/>
          </p:nvSpPr>
          <p:spPr bwMode="auto">
            <a:xfrm>
              <a:off x="3207" y="3536"/>
              <a:ext cx="47"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11" name="Oval 211"/>
            <p:cNvSpPr>
              <a:spLocks noChangeArrowheads="1"/>
            </p:cNvSpPr>
            <p:nvPr/>
          </p:nvSpPr>
          <p:spPr bwMode="auto">
            <a:xfrm>
              <a:off x="5033" y="1497"/>
              <a:ext cx="48" cy="40"/>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198" name="Rectangle 212"/>
            <p:cNvSpPr>
              <a:spLocks noChangeArrowheads="1"/>
            </p:cNvSpPr>
            <p:nvPr/>
          </p:nvSpPr>
          <p:spPr bwMode="auto">
            <a:xfrm>
              <a:off x="3528" y="3396"/>
              <a:ext cx="377"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Pensacola</a:t>
              </a:r>
            </a:p>
          </p:txBody>
        </p:sp>
        <p:sp>
          <p:nvSpPr>
            <p:cNvPr id="199" name="Rectangle 213"/>
            <p:cNvSpPr>
              <a:spLocks noChangeArrowheads="1"/>
            </p:cNvSpPr>
            <p:nvPr/>
          </p:nvSpPr>
          <p:spPr bwMode="auto">
            <a:xfrm>
              <a:off x="3916" y="1698"/>
              <a:ext cx="286"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Detroit</a:t>
              </a:r>
            </a:p>
          </p:txBody>
        </p:sp>
        <p:sp>
          <p:nvSpPr>
            <p:cNvPr id="200" name="Rectangle 214"/>
            <p:cNvSpPr>
              <a:spLocks noChangeArrowheads="1"/>
            </p:cNvSpPr>
            <p:nvPr/>
          </p:nvSpPr>
          <p:spPr bwMode="auto">
            <a:xfrm>
              <a:off x="4898" y="1884"/>
              <a:ext cx="428"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Philadelphia</a:t>
              </a:r>
            </a:p>
          </p:txBody>
        </p:sp>
        <p:sp>
          <p:nvSpPr>
            <p:cNvPr id="201" name="Rectangle 215"/>
            <p:cNvSpPr>
              <a:spLocks noChangeArrowheads="1"/>
            </p:cNvSpPr>
            <p:nvPr/>
          </p:nvSpPr>
          <p:spPr bwMode="auto">
            <a:xfrm>
              <a:off x="4938" y="2325"/>
              <a:ext cx="301"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Norfolk</a:t>
              </a:r>
            </a:p>
          </p:txBody>
        </p:sp>
        <p:sp>
          <p:nvSpPr>
            <p:cNvPr id="202" name="Rectangle 216"/>
            <p:cNvSpPr>
              <a:spLocks noChangeArrowheads="1"/>
            </p:cNvSpPr>
            <p:nvPr/>
          </p:nvSpPr>
          <p:spPr bwMode="auto">
            <a:xfrm>
              <a:off x="4544" y="2959"/>
              <a:ext cx="391"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Charleston</a:t>
              </a:r>
            </a:p>
          </p:txBody>
        </p:sp>
        <p:sp>
          <p:nvSpPr>
            <p:cNvPr id="203" name="Rectangle 217"/>
            <p:cNvSpPr>
              <a:spLocks noChangeArrowheads="1"/>
            </p:cNvSpPr>
            <p:nvPr/>
          </p:nvSpPr>
          <p:spPr bwMode="auto">
            <a:xfrm>
              <a:off x="4383" y="3146"/>
              <a:ext cx="365"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Savannah</a:t>
              </a:r>
            </a:p>
          </p:txBody>
        </p:sp>
        <p:sp>
          <p:nvSpPr>
            <p:cNvPr id="204" name="Rectangle 218"/>
            <p:cNvSpPr>
              <a:spLocks noChangeArrowheads="1"/>
            </p:cNvSpPr>
            <p:nvPr/>
          </p:nvSpPr>
          <p:spPr bwMode="auto">
            <a:xfrm>
              <a:off x="4383" y="3332"/>
              <a:ext cx="430"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Jacksonville</a:t>
              </a:r>
            </a:p>
          </p:txBody>
        </p:sp>
        <p:sp>
          <p:nvSpPr>
            <p:cNvPr id="205" name="Rectangle 219"/>
            <p:cNvSpPr>
              <a:spLocks noChangeArrowheads="1"/>
            </p:cNvSpPr>
            <p:nvPr/>
          </p:nvSpPr>
          <p:spPr bwMode="auto">
            <a:xfrm>
              <a:off x="4763" y="1706"/>
              <a:ext cx="303"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Newark</a:t>
              </a:r>
            </a:p>
          </p:txBody>
        </p:sp>
        <p:sp>
          <p:nvSpPr>
            <p:cNvPr id="206" name="Rectangle 220"/>
            <p:cNvSpPr>
              <a:spLocks noChangeArrowheads="1"/>
            </p:cNvSpPr>
            <p:nvPr/>
          </p:nvSpPr>
          <p:spPr bwMode="auto">
            <a:xfrm>
              <a:off x="3814" y="2126"/>
              <a:ext cx="372"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Cincinnati</a:t>
              </a:r>
            </a:p>
          </p:txBody>
        </p:sp>
        <p:sp>
          <p:nvSpPr>
            <p:cNvPr id="207" name="Rectangle 221"/>
            <p:cNvSpPr>
              <a:spLocks noChangeArrowheads="1"/>
            </p:cNvSpPr>
            <p:nvPr/>
          </p:nvSpPr>
          <p:spPr bwMode="auto">
            <a:xfrm>
              <a:off x="4101" y="3718"/>
              <a:ext cx="287"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Tampa</a:t>
              </a:r>
            </a:p>
          </p:txBody>
        </p:sp>
        <p:sp>
          <p:nvSpPr>
            <p:cNvPr id="208" name="Rectangle 222"/>
            <p:cNvSpPr>
              <a:spLocks noChangeArrowheads="1"/>
            </p:cNvSpPr>
            <p:nvPr/>
          </p:nvSpPr>
          <p:spPr bwMode="auto">
            <a:xfrm>
              <a:off x="4407" y="3649"/>
              <a:ext cx="319"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Orlando</a:t>
              </a:r>
            </a:p>
          </p:txBody>
        </p:sp>
        <p:sp>
          <p:nvSpPr>
            <p:cNvPr id="209" name="Rectangle 223"/>
            <p:cNvSpPr>
              <a:spLocks noChangeArrowheads="1"/>
            </p:cNvSpPr>
            <p:nvPr/>
          </p:nvSpPr>
          <p:spPr bwMode="auto">
            <a:xfrm>
              <a:off x="4692" y="3925"/>
              <a:ext cx="268"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Miami</a:t>
              </a:r>
            </a:p>
          </p:txBody>
        </p:sp>
        <p:sp>
          <p:nvSpPr>
            <p:cNvPr id="210" name="Rectangle 224"/>
            <p:cNvSpPr>
              <a:spLocks noChangeArrowheads="1"/>
            </p:cNvSpPr>
            <p:nvPr/>
          </p:nvSpPr>
          <p:spPr bwMode="auto">
            <a:xfrm>
              <a:off x="5340" y="1453"/>
              <a:ext cx="298"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Boston</a:t>
              </a:r>
            </a:p>
          </p:txBody>
        </p:sp>
        <p:sp>
          <p:nvSpPr>
            <p:cNvPr id="211" name="Rectangle 225"/>
            <p:cNvSpPr>
              <a:spLocks noChangeArrowheads="1"/>
            </p:cNvSpPr>
            <p:nvPr/>
          </p:nvSpPr>
          <p:spPr bwMode="auto">
            <a:xfrm>
              <a:off x="4669" y="3747"/>
              <a:ext cx="556"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West Palm Beach</a:t>
              </a:r>
            </a:p>
          </p:txBody>
        </p:sp>
        <p:sp>
          <p:nvSpPr>
            <p:cNvPr id="212" name="Rectangle 226"/>
            <p:cNvSpPr>
              <a:spLocks noChangeArrowheads="1"/>
            </p:cNvSpPr>
            <p:nvPr/>
          </p:nvSpPr>
          <p:spPr bwMode="auto">
            <a:xfrm>
              <a:off x="3185" y="3498"/>
              <a:ext cx="434" cy="135"/>
            </a:xfrm>
            <a:prstGeom prst="rect">
              <a:avLst/>
            </a:prstGeom>
            <a:noFill/>
            <a:ln w="6350">
              <a:noFill/>
              <a:miter lim="800000"/>
              <a:headEnd/>
              <a:tailEnd/>
            </a:ln>
            <a:effectLst>
              <a:outerShdw dist="17961" dir="2700000" algn="ctr" rotWithShape="0">
                <a:srgbClr val="003366"/>
              </a:outerShdw>
            </a:effectLst>
          </p:spPr>
          <p:txBody>
            <a:bodyPr wrap="none" lIns="92075" tIns="46038" rIns="92075" bIns="46038">
              <a:spAutoFit/>
            </a:bodyPr>
            <a:lstStyle/>
            <a:p>
              <a:pPr>
                <a:defRPr/>
              </a:pPr>
              <a:r>
                <a:rPr lang="en-US" sz="800" b="1">
                  <a:solidFill>
                    <a:srgbClr val="FFFFFF"/>
                  </a:solidFill>
                  <a:latin typeface="Arial Narrow" pitchFamily="34" charset="0"/>
                </a:rPr>
                <a:t>New Orleans</a:t>
              </a:r>
            </a:p>
          </p:txBody>
        </p:sp>
        <p:sp>
          <p:nvSpPr>
            <p:cNvPr id="213" name="Rectangle 227"/>
            <p:cNvSpPr>
              <a:spLocks noChangeArrowheads="1"/>
            </p:cNvSpPr>
            <p:nvPr/>
          </p:nvSpPr>
          <p:spPr bwMode="auto">
            <a:xfrm>
              <a:off x="4712" y="2123"/>
              <a:ext cx="539"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Washington D.C.</a:t>
              </a:r>
            </a:p>
          </p:txBody>
        </p:sp>
        <p:sp>
          <p:nvSpPr>
            <p:cNvPr id="214" name="Rectangle 228"/>
            <p:cNvSpPr>
              <a:spLocks noChangeArrowheads="1"/>
            </p:cNvSpPr>
            <p:nvPr/>
          </p:nvSpPr>
          <p:spPr bwMode="auto">
            <a:xfrm>
              <a:off x="5106" y="1740"/>
              <a:ext cx="471"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New York City</a:t>
              </a:r>
            </a:p>
          </p:txBody>
        </p:sp>
        <p:sp>
          <p:nvSpPr>
            <p:cNvPr id="215" name="Rectangle 229"/>
            <p:cNvSpPr>
              <a:spLocks noChangeArrowheads="1"/>
            </p:cNvSpPr>
            <p:nvPr/>
          </p:nvSpPr>
          <p:spPr bwMode="auto">
            <a:xfrm>
              <a:off x="4898" y="1060"/>
              <a:ext cx="336"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Montreal</a:t>
              </a:r>
            </a:p>
          </p:txBody>
        </p:sp>
        <p:sp>
          <p:nvSpPr>
            <p:cNvPr id="216" name="Rectangle 230"/>
            <p:cNvSpPr>
              <a:spLocks noChangeArrowheads="1"/>
            </p:cNvSpPr>
            <p:nvPr/>
          </p:nvSpPr>
          <p:spPr bwMode="auto">
            <a:xfrm>
              <a:off x="3844" y="1792"/>
              <a:ext cx="290"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Toledo</a:t>
              </a:r>
            </a:p>
          </p:txBody>
        </p:sp>
        <p:sp>
          <p:nvSpPr>
            <p:cNvPr id="217" name="Rectangle 231"/>
            <p:cNvSpPr>
              <a:spLocks noChangeArrowheads="1"/>
            </p:cNvSpPr>
            <p:nvPr/>
          </p:nvSpPr>
          <p:spPr bwMode="auto">
            <a:xfrm>
              <a:off x="4496" y="1838"/>
              <a:ext cx="385"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Harrisburg</a:t>
              </a:r>
            </a:p>
          </p:txBody>
        </p:sp>
        <p:sp>
          <p:nvSpPr>
            <p:cNvPr id="218" name="Rectangle 232"/>
            <p:cNvSpPr>
              <a:spLocks noChangeArrowheads="1"/>
            </p:cNvSpPr>
            <p:nvPr/>
          </p:nvSpPr>
          <p:spPr bwMode="auto">
            <a:xfrm>
              <a:off x="3413" y="3200"/>
              <a:ext cx="430" cy="135"/>
            </a:xfrm>
            <a:prstGeom prst="rect">
              <a:avLst/>
            </a:prstGeom>
            <a:noFill/>
            <a:ln w="6350">
              <a:noFill/>
              <a:miter lim="800000"/>
              <a:headEnd/>
              <a:tailEnd/>
            </a:ln>
            <a:effectLst>
              <a:outerShdw dist="17961" dir="2700000" algn="ctr" rotWithShape="0">
                <a:srgbClr val="003366"/>
              </a:outerShdw>
            </a:effectLst>
          </p:spPr>
          <p:txBody>
            <a:bodyPr wrap="none" lIns="92075" tIns="46038" rIns="92075" bIns="46038">
              <a:spAutoFit/>
            </a:bodyPr>
            <a:lstStyle/>
            <a:p>
              <a:pPr>
                <a:defRPr/>
              </a:pPr>
              <a:r>
                <a:rPr lang="en-US" sz="800" b="1">
                  <a:solidFill>
                    <a:srgbClr val="FFFFFF"/>
                  </a:solidFill>
                  <a:latin typeface="Arial Narrow" pitchFamily="34" charset="0"/>
                </a:rPr>
                <a:t>Montgomery</a:t>
              </a:r>
            </a:p>
          </p:txBody>
        </p:sp>
        <p:sp>
          <p:nvSpPr>
            <p:cNvPr id="219" name="Rectangle 233"/>
            <p:cNvSpPr>
              <a:spLocks noChangeArrowheads="1"/>
            </p:cNvSpPr>
            <p:nvPr/>
          </p:nvSpPr>
          <p:spPr bwMode="auto">
            <a:xfrm>
              <a:off x="3951" y="3252"/>
              <a:ext cx="365"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Waycross</a:t>
              </a:r>
            </a:p>
          </p:txBody>
        </p:sp>
        <p:sp>
          <p:nvSpPr>
            <p:cNvPr id="220" name="Rectangle 234"/>
            <p:cNvSpPr>
              <a:spLocks noChangeArrowheads="1"/>
            </p:cNvSpPr>
            <p:nvPr/>
          </p:nvSpPr>
          <p:spPr bwMode="auto">
            <a:xfrm>
              <a:off x="4213" y="2716"/>
              <a:ext cx="347"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Charlotte</a:t>
              </a:r>
            </a:p>
          </p:txBody>
        </p:sp>
        <p:sp>
          <p:nvSpPr>
            <p:cNvPr id="221" name="Rectangle 235"/>
            <p:cNvSpPr>
              <a:spLocks noChangeArrowheads="1"/>
            </p:cNvSpPr>
            <p:nvPr/>
          </p:nvSpPr>
          <p:spPr bwMode="auto">
            <a:xfrm>
              <a:off x="4556" y="2715"/>
              <a:ext cx="293"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Hamlet</a:t>
              </a:r>
            </a:p>
          </p:txBody>
        </p:sp>
        <p:sp>
          <p:nvSpPr>
            <p:cNvPr id="222" name="Rectangle 236"/>
            <p:cNvSpPr>
              <a:spLocks noChangeArrowheads="1"/>
            </p:cNvSpPr>
            <p:nvPr/>
          </p:nvSpPr>
          <p:spPr bwMode="auto">
            <a:xfrm>
              <a:off x="3014" y="2807"/>
              <a:ext cx="344" cy="135"/>
            </a:xfrm>
            <a:prstGeom prst="rect">
              <a:avLst/>
            </a:prstGeom>
            <a:noFill/>
            <a:ln w="6350">
              <a:noFill/>
              <a:miter lim="800000"/>
              <a:headEnd/>
              <a:tailEnd/>
            </a:ln>
            <a:effectLst>
              <a:outerShdw dist="17961" dir="2700000" algn="ctr" rotWithShape="0">
                <a:srgbClr val="003366"/>
              </a:outerShdw>
            </a:effectLst>
          </p:spPr>
          <p:txBody>
            <a:bodyPr wrap="none" lIns="92075" tIns="46038" rIns="92075" bIns="46038">
              <a:spAutoFit/>
            </a:bodyPr>
            <a:lstStyle/>
            <a:p>
              <a:pPr>
                <a:defRPr/>
              </a:pPr>
              <a:r>
                <a:rPr lang="en-US" sz="800" b="1">
                  <a:solidFill>
                    <a:srgbClr val="FFFFFF"/>
                  </a:solidFill>
                  <a:latin typeface="Arial Narrow" pitchFamily="34" charset="0"/>
                </a:rPr>
                <a:t>Memphis</a:t>
              </a:r>
            </a:p>
          </p:txBody>
        </p:sp>
        <p:sp>
          <p:nvSpPr>
            <p:cNvPr id="223" name="Rectangle 237"/>
            <p:cNvSpPr>
              <a:spLocks noChangeArrowheads="1"/>
            </p:cNvSpPr>
            <p:nvPr/>
          </p:nvSpPr>
          <p:spPr bwMode="auto">
            <a:xfrm>
              <a:off x="3556" y="2360"/>
              <a:ext cx="361"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Louisville</a:t>
              </a:r>
            </a:p>
          </p:txBody>
        </p:sp>
        <p:sp>
          <p:nvSpPr>
            <p:cNvPr id="224" name="Rectangle 238"/>
            <p:cNvSpPr>
              <a:spLocks noChangeArrowheads="1"/>
            </p:cNvSpPr>
            <p:nvPr/>
          </p:nvSpPr>
          <p:spPr bwMode="auto">
            <a:xfrm>
              <a:off x="4018" y="2272"/>
              <a:ext cx="397"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Huntington</a:t>
              </a:r>
            </a:p>
          </p:txBody>
        </p:sp>
        <p:sp>
          <p:nvSpPr>
            <p:cNvPr id="225" name="Rectangle 239"/>
            <p:cNvSpPr>
              <a:spLocks noChangeArrowheads="1"/>
            </p:cNvSpPr>
            <p:nvPr/>
          </p:nvSpPr>
          <p:spPr bwMode="auto">
            <a:xfrm>
              <a:off x="3357" y="2126"/>
              <a:ext cx="425"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Indianapolis</a:t>
              </a:r>
            </a:p>
          </p:txBody>
        </p:sp>
        <p:sp>
          <p:nvSpPr>
            <p:cNvPr id="226" name="Rectangle 240"/>
            <p:cNvSpPr>
              <a:spLocks noChangeArrowheads="1"/>
            </p:cNvSpPr>
            <p:nvPr/>
          </p:nvSpPr>
          <p:spPr bwMode="auto">
            <a:xfrm>
              <a:off x="3184" y="1743"/>
              <a:ext cx="323" cy="135"/>
            </a:xfrm>
            <a:prstGeom prst="rect">
              <a:avLst/>
            </a:prstGeom>
            <a:noFill/>
            <a:ln w="9525">
              <a:noFill/>
              <a:miter lim="800000"/>
              <a:headEnd/>
              <a:tailEnd/>
            </a:ln>
            <a:effectLst>
              <a:outerShdw dist="17961" dir="2700000" algn="ctr" rotWithShape="0">
                <a:srgbClr val="003366"/>
              </a:outerShdw>
            </a:effectLst>
          </p:spPr>
          <p:txBody>
            <a:bodyPr wrap="none" lIns="92075" tIns="46038" rIns="92075" bIns="46038">
              <a:spAutoFit/>
            </a:bodyPr>
            <a:lstStyle/>
            <a:p>
              <a:pPr>
                <a:defRPr/>
              </a:pPr>
              <a:r>
                <a:rPr lang="en-US" sz="800" b="1">
                  <a:solidFill>
                    <a:srgbClr val="FFFFFF"/>
                  </a:solidFill>
                  <a:latin typeface="Arial Narrow" pitchFamily="34" charset="0"/>
                </a:rPr>
                <a:t>Chicago</a:t>
              </a:r>
            </a:p>
          </p:txBody>
        </p:sp>
        <p:sp>
          <p:nvSpPr>
            <p:cNvPr id="227" name="Rectangle 241"/>
            <p:cNvSpPr>
              <a:spLocks noChangeArrowheads="1"/>
            </p:cNvSpPr>
            <p:nvPr/>
          </p:nvSpPr>
          <p:spPr bwMode="auto">
            <a:xfrm>
              <a:off x="3814" y="2018"/>
              <a:ext cx="375"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Columbus</a:t>
              </a:r>
            </a:p>
          </p:txBody>
        </p:sp>
        <p:sp>
          <p:nvSpPr>
            <p:cNvPr id="228" name="Rectangle 242"/>
            <p:cNvSpPr>
              <a:spLocks noChangeArrowheads="1"/>
            </p:cNvSpPr>
            <p:nvPr/>
          </p:nvSpPr>
          <p:spPr bwMode="auto">
            <a:xfrm>
              <a:off x="4327" y="1603"/>
              <a:ext cx="298"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Buffalo</a:t>
              </a:r>
            </a:p>
          </p:txBody>
        </p:sp>
        <p:sp>
          <p:nvSpPr>
            <p:cNvPr id="229" name="Rectangle 243"/>
            <p:cNvSpPr>
              <a:spLocks noChangeArrowheads="1"/>
            </p:cNvSpPr>
            <p:nvPr/>
          </p:nvSpPr>
          <p:spPr bwMode="auto">
            <a:xfrm>
              <a:off x="4613" y="1497"/>
              <a:ext cx="533" cy="139"/>
            </a:xfrm>
            <a:prstGeom prst="rect">
              <a:avLst/>
            </a:prstGeom>
            <a:noFill/>
            <a:ln w="9525">
              <a:noFill/>
              <a:miter lim="800000"/>
              <a:headEnd/>
              <a:tailEnd/>
            </a:ln>
            <a:effectLst>
              <a:outerShdw dist="17961" dir="2700000" algn="ctr" rotWithShape="0">
                <a:srgbClr val="003366"/>
              </a:outerShdw>
            </a:effectLst>
          </p:spPr>
          <p:txBody>
            <a:bodyPr lIns="93662" tIns="49212" rIns="93662" bIns="49212">
              <a:spAutoFit/>
            </a:bodyPr>
            <a:lstStyle/>
            <a:p>
              <a:pPr defTabSz="969963">
                <a:defRPr/>
              </a:pPr>
              <a:r>
                <a:rPr lang="en-US" sz="800" b="1">
                  <a:solidFill>
                    <a:srgbClr val="FFFFFF"/>
                  </a:solidFill>
                  <a:latin typeface="Arial Narrow" pitchFamily="34" charset="0"/>
                </a:rPr>
                <a:t>Syracuse</a:t>
              </a:r>
            </a:p>
          </p:txBody>
        </p:sp>
        <p:sp>
          <p:nvSpPr>
            <p:cNvPr id="230" name="Rectangle 244"/>
            <p:cNvSpPr>
              <a:spLocks noChangeArrowheads="1"/>
            </p:cNvSpPr>
            <p:nvPr/>
          </p:nvSpPr>
          <p:spPr bwMode="auto">
            <a:xfrm>
              <a:off x="5021" y="1424"/>
              <a:ext cx="530" cy="139"/>
            </a:xfrm>
            <a:prstGeom prst="rect">
              <a:avLst/>
            </a:prstGeom>
            <a:noFill/>
            <a:ln w="9525">
              <a:noFill/>
              <a:miter lim="800000"/>
              <a:headEnd/>
              <a:tailEnd/>
            </a:ln>
            <a:effectLst>
              <a:outerShdw dist="17961" dir="2700000" algn="ctr" rotWithShape="0">
                <a:srgbClr val="003366"/>
              </a:outerShdw>
            </a:effectLst>
          </p:spPr>
          <p:txBody>
            <a:bodyPr lIns="93662" tIns="49212" rIns="93662" bIns="49212">
              <a:spAutoFit/>
            </a:bodyPr>
            <a:lstStyle/>
            <a:p>
              <a:pPr defTabSz="969963">
                <a:defRPr/>
              </a:pPr>
              <a:r>
                <a:rPr lang="en-US" sz="800" b="1">
                  <a:solidFill>
                    <a:srgbClr val="FFFFFF"/>
                  </a:solidFill>
                  <a:latin typeface="Arial Narrow" pitchFamily="34" charset="0"/>
                </a:rPr>
                <a:t>Selkirk</a:t>
              </a:r>
            </a:p>
          </p:txBody>
        </p:sp>
        <p:sp>
          <p:nvSpPr>
            <p:cNvPr id="231" name="Rectangle 245"/>
            <p:cNvSpPr>
              <a:spLocks noChangeArrowheads="1"/>
            </p:cNvSpPr>
            <p:nvPr/>
          </p:nvSpPr>
          <p:spPr bwMode="auto">
            <a:xfrm>
              <a:off x="4269" y="2207"/>
              <a:ext cx="391"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Charleston</a:t>
              </a:r>
            </a:p>
          </p:txBody>
        </p:sp>
        <p:sp>
          <p:nvSpPr>
            <p:cNvPr id="232" name="Rectangle 246"/>
            <p:cNvSpPr>
              <a:spLocks noChangeArrowheads="1"/>
            </p:cNvSpPr>
            <p:nvPr/>
          </p:nvSpPr>
          <p:spPr bwMode="auto">
            <a:xfrm>
              <a:off x="4783" y="2013"/>
              <a:ext cx="360"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Baltimore</a:t>
              </a:r>
            </a:p>
          </p:txBody>
        </p:sp>
        <p:sp>
          <p:nvSpPr>
            <p:cNvPr id="233" name="Rectangle 247"/>
            <p:cNvSpPr>
              <a:spLocks noChangeArrowheads="1"/>
            </p:cNvSpPr>
            <p:nvPr/>
          </p:nvSpPr>
          <p:spPr bwMode="auto">
            <a:xfrm>
              <a:off x="3814" y="2650"/>
              <a:ext cx="352"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Knoxville</a:t>
              </a:r>
            </a:p>
          </p:txBody>
        </p:sp>
        <p:sp>
          <p:nvSpPr>
            <p:cNvPr id="234" name="Rectangle 248"/>
            <p:cNvSpPr>
              <a:spLocks noChangeArrowheads="1"/>
            </p:cNvSpPr>
            <p:nvPr/>
          </p:nvSpPr>
          <p:spPr bwMode="auto">
            <a:xfrm>
              <a:off x="3472" y="2668"/>
              <a:ext cx="349"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Nashville</a:t>
              </a:r>
            </a:p>
          </p:txBody>
        </p:sp>
        <p:sp>
          <p:nvSpPr>
            <p:cNvPr id="235" name="Rectangle 249"/>
            <p:cNvSpPr>
              <a:spLocks noChangeArrowheads="1"/>
            </p:cNvSpPr>
            <p:nvPr/>
          </p:nvSpPr>
          <p:spPr bwMode="auto">
            <a:xfrm>
              <a:off x="4669" y="2521"/>
              <a:ext cx="447"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Rocky Mount</a:t>
              </a:r>
            </a:p>
          </p:txBody>
        </p:sp>
        <p:sp>
          <p:nvSpPr>
            <p:cNvPr id="236" name="Rectangle 250"/>
            <p:cNvSpPr>
              <a:spLocks noChangeArrowheads="1"/>
            </p:cNvSpPr>
            <p:nvPr/>
          </p:nvSpPr>
          <p:spPr bwMode="auto">
            <a:xfrm>
              <a:off x="2748" y="2287"/>
              <a:ext cx="465"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East St. Louis</a:t>
              </a:r>
            </a:p>
          </p:txBody>
        </p:sp>
        <p:sp>
          <p:nvSpPr>
            <p:cNvPr id="237" name="Rectangle 251"/>
            <p:cNvSpPr>
              <a:spLocks noChangeArrowheads="1"/>
            </p:cNvSpPr>
            <p:nvPr/>
          </p:nvSpPr>
          <p:spPr bwMode="auto">
            <a:xfrm>
              <a:off x="3748" y="2913"/>
              <a:ext cx="295"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Atlanta</a:t>
              </a:r>
            </a:p>
          </p:txBody>
        </p:sp>
        <p:sp>
          <p:nvSpPr>
            <p:cNvPr id="238" name="Rectangle 252"/>
            <p:cNvSpPr>
              <a:spLocks noChangeArrowheads="1"/>
            </p:cNvSpPr>
            <p:nvPr/>
          </p:nvSpPr>
          <p:spPr bwMode="auto">
            <a:xfrm>
              <a:off x="3425" y="3003"/>
              <a:ext cx="423" cy="135"/>
            </a:xfrm>
            <a:prstGeom prst="rect">
              <a:avLst/>
            </a:prstGeom>
            <a:noFill/>
            <a:ln w="6350">
              <a:noFill/>
              <a:miter lim="800000"/>
              <a:headEnd/>
              <a:tailEnd/>
            </a:ln>
            <a:effectLst>
              <a:outerShdw dist="17961" dir="2700000" algn="ctr" rotWithShape="0">
                <a:srgbClr val="003366"/>
              </a:outerShdw>
            </a:effectLst>
          </p:spPr>
          <p:txBody>
            <a:bodyPr wrap="none" lIns="92075" tIns="46038" rIns="92075" bIns="46038">
              <a:spAutoFit/>
            </a:bodyPr>
            <a:lstStyle/>
            <a:p>
              <a:pPr>
                <a:defRPr/>
              </a:pPr>
              <a:r>
                <a:rPr lang="en-US" sz="800" b="1">
                  <a:solidFill>
                    <a:srgbClr val="FFFFFF"/>
                  </a:solidFill>
                  <a:latin typeface="Arial Narrow" pitchFamily="34" charset="0"/>
                </a:rPr>
                <a:t>Birmingham</a:t>
              </a:r>
            </a:p>
          </p:txBody>
        </p:sp>
        <p:sp>
          <p:nvSpPr>
            <p:cNvPr id="9453" name="Freeform 253"/>
            <p:cNvSpPr>
              <a:spLocks/>
            </p:cNvSpPr>
            <p:nvPr/>
          </p:nvSpPr>
          <p:spPr bwMode="auto">
            <a:xfrm>
              <a:off x="4693" y="1400"/>
              <a:ext cx="101" cy="123"/>
            </a:xfrm>
            <a:custGeom>
              <a:avLst/>
              <a:gdLst>
                <a:gd name="T0" fmla="*/ 113 w 98"/>
                <a:gd name="T1" fmla="*/ 73 h 140"/>
                <a:gd name="T2" fmla="*/ 78 w 98"/>
                <a:gd name="T3" fmla="*/ 62 h 140"/>
                <a:gd name="T4" fmla="*/ 62 w 98"/>
                <a:gd name="T5" fmla="*/ 47 h 140"/>
                <a:gd name="T6" fmla="*/ 14 w 98"/>
                <a:gd name="T7" fmla="*/ 11 h 140"/>
                <a:gd name="T8" fmla="*/ 0 w 98"/>
                <a:gd name="T9" fmla="*/ 0 h 140"/>
                <a:gd name="T10" fmla="*/ 0 60000 65536"/>
                <a:gd name="T11" fmla="*/ 0 60000 65536"/>
                <a:gd name="T12" fmla="*/ 0 60000 65536"/>
                <a:gd name="T13" fmla="*/ 0 60000 65536"/>
                <a:gd name="T14" fmla="*/ 0 60000 65536"/>
                <a:gd name="T15" fmla="*/ 0 w 98"/>
                <a:gd name="T16" fmla="*/ 0 h 140"/>
                <a:gd name="T17" fmla="*/ 98 w 98"/>
                <a:gd name="T18" fmla="*/ 140 h 140"/>
              </a:gdLst>
              <a:ahLst/>
              <a:cxnLst>
                <a:cxn ang="T10">
                  <a:pos x="T0" y="T1"/>
                </a:cxn>
                <a:cxn ang="T11">
                  <a:pos x="T2" y="T3"/>
                </a:cxn>
                <a:cxn ang="T12">
                  <a:pos x="T4" y="T5"/>
                </a:cxn>
                <a:cxn ang="T13">
                  <a:pos x="T6" y="T7"/>
                </a:cxn>
                <a:cxn ang="T14">
                  <a:pos x="T8" y="T9"/>
                </a:cxn>
              </a:cxnLst>
              <a:rect l="T15" t="T16" r="T17" b="T18"/>
              <a:pathLst>
                <a:path w="98" h="140">
                  <a:moveTo>
                    <a:pt x="98" y="140"/>
                  </a:moveTo>
                  <a:cubicBezTo>
                    <a:pt x="85" y="136"/>
                    <a:pt x="79" y="128"/>
                    <a:pt x="68" y="120"/>
                  </a:cubicBezTo>
                  <a:cubicBezTo>
                    <a:pt x="65" y="110"/>
                    <a:pt x="57" y="100"/>
                    <a:pt x="52" y="90"/>
                  </a:cubicBezTo>
                  <a:cubicBezTo>
                    <a:pt x="41" y="68"/>
                    <a:pt x="32" y="40"/>
                    <a:pt x="14" y="22"/>
                  </a:cubicBezTo>
                  <a:cubicBezTo>
                    <a:pt x="11" y="13"/>
                    <a:pt x="6" y="6"/>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454" name="Oval 254"/>
            <p:cNvSpPr>
              <a:spLocks noChangeArrowheads="1"/>
            </p:cNvSpPr>
            <p:nvPr/>
          </p:nvSpPr>
          <p:spPr bwMode="auto">
            <a:xfrm>
              <a:off x="4783" y="1507"/>
              <a:ext cx="47" cy="41"/>
            </a:xfrm>
            <a:prstGeom prst="ellipse">
              <a:avLst/>
            </a:prstGeom>
            <a:solidFill>
              <a:srgbClr val="0033CC"/>
            </a:solidFill>
            <a:ln w="0">
              <a:noFill/>
              <a:round/>
              <a:headEnd/>
              <a:tailEnd/>
            </a:ln>
          </p:spPr>
          <p:txBody>
            <a:bodyPr wrap="none" anchor="ctr"/>
            <a:lstStyle/>
            <a:p>
              <a:endParaRPr lang="en-US" sz="1400">
                <a:latin typeface="Verdana" pitchFamily="34" charset="0"/>
                <a:ea typeface="ＭＳ Ｐゴシック" pitchFamily="34" charset="-128"/>
              </a:endParaRPr>
            </a:p>
          </p:txBody>
        </p:sp>
        <p:sp>
          <p:nvSpPr>
            <p:cNvPr id="9455" name="Freeform 255"/>
            <p:cNvSpPr>
              <a:spLocks/>
            </p:cNvSpPr>
            <p:nvPr/>
          </p:nvSpPr>
          <p:spPr bwMode="auto">
            <a:xfrm>
              <a:off x="4330" y="3249"/>
              <a:ext cx="4" cy="72"/>
            </a:xfrm>
            <a:custGeom>
              <a:avLst/>
              <a:gdLst>
                <a:gd name="T0" fmla="*/ 4 w 4"/>
                <a:gd name="T1" fmla="*/ 0 h 82"/>
                <a:gd name="T2" fmla="*/ 0 w 4"/>
                <a:gd name="T3" fmla="*/ 23 h 82"/>
                <a:gd name="T4" fmla="*/ 2 w 4"/>
                <a:gd name="T5" fmla="*/ 42 h 82"/>
                <a:gd name="T6" fmla="*/ 0 60000 65536"/>
                <a:gd name="T7" fmla="*/ 0 60000 65536"/>
                <a:gd name="T8" fmla="*/ 0 60000 65536"/>
                <a:gd name="T9" fmla="*/ 0 w 4"/>
                <a:gd name="T10" fmla="*/ 0 h 82"/>
                <a:gd name="T11" fmla="*/ 4 w 4"/>
                <a:gd name="T12" fmla="*/ 82 h 82"/>
              </a:gdLst>
              <a:ahLst/>
              <a:cxnLst>
                <a:cxn ang="T6">
                  <a:pos x="T0" y="T1"/>
                </a:cxn>
                <a:cxn ang="T7">
                  <a:pos x="T2" y="T3"/>
                </a:cxn>
                <a:cxn ang="T8">
                  <a:pos x="T4" y="T5"/>
                </a:cxn>
              </a:cxnLst>
              <a:rect l="T9" t="T10" r="T11" b="T12"/>
              <a:pathLst>
                <a:path w="4" h="82">
                  <a:moveTo>
                    <a:pt x="4" y="0"/>
                  </a:moveTo>
                  <a:cubicBezTo>
                    <a:pt x="3" y="15"/>
                    <a:pt x="0" y="29"/>
                    <a:pt x="0" y="44"/>
                  </a:cubicBezTo>
                  <a:cubicBezTo>
                    <a:pt x="0" y="57"/>
                    <a:pt x="2" y="82"/>
                    <a:pt x="2" y="82"/>
                  </a:cubicBezTo>
                </a:path>
              </a:pathLst>
            </a:custGeom>
            <a:noFill/>
            <a:ln w="19050">
              <a:solidFill>
                <a:srgbClr val="0033CC"/>
              </a:solidFill>
              <a:round/>
              <a:headEnd type="none" w="sm" len="sm"/>
              <a:tailEnd type="none" w="sm" len="sm"/>
            </a:ln>
          </p:spPr>
          <p:txBody>
            <a:bodyPr wrap="none" anchor="ctr"/>
            <a:lstStyle/>
            <a:p>
              <a:endParaRPr lang="en-US"/>
            </a:p>
          </p:txBody>
        </p:sp>
        <p:sp>
          <p:nvSpPr>
            <p:cNvPr id="9456" name="Freeform 256"/>
            <p:cNvSpPr>
              <a:spLocks/>
            </p:cNvSpPr>
            <p:nvPr/>
          </p:nvSpPr>
          <p:spPr bwMode="auto">
            <a:xfrm>
              <a:off x="4065" y="2429"/>
              <a:ext cx="201" cy="298"/>
            </a:xfrm>
            <a:custGeom>
              <a:avLst/>
              <a:gdLst>
                <a:gd name="T0" fmla="*/ 222 w 196"/>
                <a:gd name="T1" fmla="*/ 176 h 340"/>
                <a:gd name="T2" fmla="*/ 170 w 196"/>
                <a:gd name="T3" fmla="*/ 139 h 340"/>
                <a:gd name="T4" fmla="*/ 158 w 196"/>
                <a:gd name="T5" fmla="*/ 123 h 340"/>
                <a:gd name="T6" fmla="*/ 127 w 196"/>
                <a:gd name="T7" fmla="*/ 111 h 340"/>
                <a:gd name="T8" fmla="*/ 98 w 196"/>
                <a:gd name="T9" fmla="*/ 92 h 340"/>
                <a:gd name="T10" fmla="*/ 88 w 196"/>
                <a:gd name="T11" fmla="*/ 81 h 340"/>
                <a:gd name="T12" fmla="*/ 70 w 196"/>
                <a:gd name="T13" fmla="*/ 47 h 340"/>
                <a:gd name="T14" fmla="*/ 27 w 196"/>
                <a:gd name="T15" fmla="*/ 27 h 340"/>
                <a:gd name="T16" fmla="*/ 0 w 196"/>
                <a:gd name="T17" fmla="*/ 0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340"/>
                <a:gd name="T29" fmla="*/ 196 w 196"/>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340">
                  <a:moveTo>
                    <a:pt x="196" y="340"/>
                  </a:moveTo>
                  <a:cubicBezTo>
                    <a:pt x="175" y="323"/>
                    <a:pt x="162" y="292"/>
                    <a:pt x="150" y="268"/>
                  </a:cubicBezTo>
                  <a:cubicBezTo>
                    <a:pt x="145" y="259"/>
                    <a:pt x="145" y="246"/>
                    <a:pt x="138" y="238"/>
                  </a:cubicBezTo>
                  <a:cubicBezTo>
                    <a:pt x="130" y="228"/>
                    <a:pt x="121" y="223"/>
                    <a:pt x="112" y="214"/>
                  </a:cubicBezTo>
                  <a:cubicBezTo>
                    <a:pt x="102" y="204"/>
                    <a:pt x="96" y="189"/>
                    <a:pt x="88" y="178"/>
                  </a:cubicBezTo>
                  <a:cubicBezTo>
                    <a:pt x="85" y="170"/>
                    <a:pt x="83" y="163"/>
                    <a:pt x="78" y="156"/>
                  </a:cubicBezTo>
                  <a:cubicBezTo>
                    <a:pt x="75" y="137"/>
                    <a:pt x="69" y="109"/>
                    <a:pt x="60" y="92"/>
                  </a:cubicBezTo>
                  <a:cubicBezTo>
                    <a:pt x="53" y="80"/>
                    <a:pt x="30" y="73"/>
                    <a:pt x="22" y="52"/>
                  </a:cubicBezTo>
                  <a:cubicBezTo>
                    <a:pt x="17" y="39"/>
                    <a:pt x="8" y="8"/>
                    <a:pt x="0" y="0"/>
                  </a:cubicBezTo>
                </a:path>
              </a:pathLst>
            </a:custGeom>
            <a:noFill/>
            <a:ln w="19050">
              <a:solidFill>
                <a:srgbClr val="0033CC"/>
              </a:solidFill>
              <a:round/>
              <a:headEnd type="none" w="sm" len="sm"/>
              <a:tailEnd type="none" w="sm" len="sm"/>
            </a:ln>
          </p:spPr>
          <p:txBody>
            <a:bodyPr wrap="none" anchor="ctr"/>
            <a:lstStyle/>
            <a:p>
              <a:endParaRPr lang="en-US"/>
            </a:p>
          </p:txBody>
        </p:sp>
        <p:sp>
          <p:nvSpPr>
            <p:cNvPr id="9457" name="Freeform 257"/>
            <p:cNvSpPr>
              <a:spLocks/>
            </p:cNvSpPr>
            <p:nvPr/>
          </p:nvSpPr>
          <p:spPr bwMode="auto">
            <a:xfrm>
              <a:off x="4371" y="1968"/>
              <a:ext cx="29" cy="147"/>
            </a:xfrm>
            <a:custGeom>
              <a:avLst/>
              <a:gdLst>
                <a:gd name="T0" fmla="*/ 0 w 28"/>
                <a:gd name="T1" fmla="*/ 0 h 168"/>
                <a:gd name="T2" fmla="*/ 29 w 28"/>
                <a:gd name="T3" fmla="*/ 59 h 168"/>
                <a:gd name="T4" fmla="*/ 29 w 28"/>
                <a:gd name="T5" fmla="*/ 87 h 168"/>
                <a:gd name="T6" fmla="*/ 0 60000 65536"/>
                <a:gd name="T7" fmla="*/ 0 60000 65536"/>
                <a:gd name="T8" fmla="*/ 0 60000 65536"/>
                <a:gd name="T9" fmla="*/ 0 w 28"/>
                <a:gd name="T10" fmla="*/ 0 h 168"/>
                <a:gd name="T11" fmla="*/ 28 w 28"/>
                <a:gd name="T12" fmla="*/ 168 h 168"/>
              </a:gdLst>
              <a:ahLst/>
              <a:cxnLst>
                <a:cxn ang="T6">
                  <a:pos x="T0" y="T1"/>
                </a:cxn>
                <a:cxn ang="T7">
                  <a:pos x="T2" y="T3"/>
                </a:cxn>
                <a:cxn ang="T8">
                  <a:pos x="T4" y="T5"/>
                </a:cxn>
              </a:cxnLst>
              <a:rect l="T9" t="T10" r="T11" b="T12"/>
              <a:pathLst>
                <a:path w="28" h="168">
                  <a:moveTo>
                    <a:pt x="0" y="0"/>
                  </a:moveTo>
                  <a:cubicBezTo>
                    <a:pt x="2" y="40"/>
                    <a:pt x="1" y="80"/>
                    <a:pt x="24" y="114"/>
                  </a:cubicBezTo>
                  <a:cubicBezTo>
                    <a:pt x="28" y="132"/>
                    <a:pt x="24" y="168"/>
                    <a:pt x="24" y="168"/>
                  </a:cubicBezTo>
                </a:path>
              </a:pathLst>
            </a:custGeom>
            <a:noFill/>
            <a:ln w="19050">
              <a:solidFill>
                <a:srgbClr val="0033CC"/>
              </a:solidFill>
              <a:round/>
              <a:headEnd type="none" w="sm" len="sm"/>
              <a:tailEnd type="none" w="sm" len="sm"/>
            </a:ln>
          </p:spPr>
          <p:txBody>
            <a:bodyPr/>
            <a:lstStyle/>
            <a:p>
              <a:endParaRPr lang="en-US"/>
            </a:p>
          </p:txBody>
        </p:sp>
        <p:sp>
          <p:nvSpPr>
            <p:cNvPr id="9458" name="Freeform 258"/>
            <p:cNvSpPr>
              <a:spLocks/>
            </p:cNvSpPr>
            <p:nvPr/>
          </p:nvSpPr>
          <p:spPr bwMode="auto">
            <a:xfrm>
              <a:off x="5100" y="1668"/>
              <a:ext cx="198" cy="111"/>
            </a:xfrm>
            <a:custGeom>
              <a:avLst/>
              <a:gdLst>
                <a:gd name="T0" fmla="*/ 224 w 192"/>
                <a:gd name="T1" fmla="*/ 0 h 126"/>
                <a:gd name="T2" fmla="*/ 161 w 192"/>
                <a:gd name="T3" fmla="*/ 9 h 126"/>
                <a:gd name="T4" fmla="*/ 154 w 192"/>
                <a:gd name="T5" fmla="*/ 10 h 126"/>
                <a:gd name="T6" fmla="*/ 146 w 192"/>
                <a:gd name="T7" fmla="*/ 11 h 126"/>
                <a:gd name="T8" fmla="*/ 129 w 192"/>
                <a:gd name="T9" fmla="*/ 14 h 126"/>
                <a:gd name="T10" fmla="*/ 92 w 192"/>
                <a:gd name="T11" fmla="*/ 18 h 126"/>
                <a:gd name="T12" fmla="*/ 31 w 192"/>
                <a:gd name="T13" fmla="*/ 43 h 126"/>
                <a:gd name="T14" fmla="*/ 14 w 192"/>
                <a:gd name="T15" fmla="*/ 48 h 126"/>
                <a:gd name="T16" fmla="*/ 10 w 192"/>
                <a:gd name="T17" fmla="*/ 56 h 126"/>
                <a:gd name="T18" fmla="*/ 0 w 192"/>
                <a:gd name="T19" fmla="*/ 67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26"/>
                <a:gd name="T32" fmla="*/ 192 w 192"/>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26">
                  <a:moveTo>
                    <a:pt x="192" y="0"/>
                  </a:moveTo>
                  <a:cubicBezTo>
                    <a:pt x="174" y="6"/>
                    <a:pt x="156" y="11"/>
                    <a:pt x="138" y="16"/>
                  </a:cubicBezTo>
                  <a:cubicBezTo>
                    <a:pt x="136" y="17"/>
                    <a:pt x="134" y="17"/>
                    <a:pt x="132" y="18"/>
                  </a:cubicBezTo>
                  <a:cubicBezTo>
                    <a:pt x="130" y="19"/>
                    <a:pt x="128" y="21"/>
                    <a:pt x="126" y="22"/>
                  </a:cubicBezTo>
                  <a:cubicBezTo>
                    <a:pt x="121" y="24"/>
                    <a:pt x="110" y="26"/>
                    <a:pt x="110" y="26"/>
                  </a:cubicBezTo>
                  <a:cubicBezTo>
                    <a:pt x="100" y="33"/>
                    <a:pt x="90" y="33"/>
                    <a:pt x="78" y="34"/>
                  </a:cubicBezTo>
                  <a:cubicBezTo>
                    <a:pt x="51" y="52"/>
                    <a:pt x="63" y="73"/>
                    <a:pt x="26" y="82"/>
                  </a:cubicBezTo>
                  <a:cubicBezTo>
                    <a:pt x="22" y="84"/>
                    <a:pt x="16" y="84"/>
                    <a:pt x="14" y="88"/>
                  </a:cubicBezTo>
                  <a:cubicBezTo>
                    <a:pt x="11" y="93"/>
                    <a:pt x="13" y="99"/>
                    <a:pt x="10" y="104"/>
                  </a:cubicBezTo>
                  <a:cubicBezTo>
                    <a:pt x="3" y="114"/>
                    <a:pt x="0" y="112"/>
                    <a:pt x="0" y="126"/>
                  </a:cubicBezTo>
                </a:path>
              </a:pathLst>
            </a:custGeom>
            <a:noFill/>
            <a:ln w="19050">
              <a:solidFill>
                <a:srgbClr val="0033CC"/>
              </a:solidFill>
              <a:round/>
              <a:headEnd type="none" w="sm" len="sm"/>
              <a:tailEnd type="none" w="sm" len="sm"/>
            </a:ln>
          </p:spPr>
          <p:txBody>
            <a:bodyPr wrap="none" anchor="ctr"/>
            <a:lstStyle/>
            <a:p>
              <a:endParaRPr lang="en-US"/>
            </a:p>
          </p:txBody>
        </p:sp>
        <p:sp>
          <p:nvSpPr>
            <p:cNvPr id="245" name="Rectangle 259"/>
            <p:cNvSpPr>
              <a:spLocks noChangeArrowheads="1"/>
            </p:cNvSpPr>
            <p:nvPr/>
          </p:nvSpPr>
          <p:spPr bwMode="auto">
            <a:xfrm>
              <a:off x="4213" y="1947"/>
              <a:ext cx="379"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a:solidFill>
                    <a:srgbClr val="FFFFFF"/>
                  </a:solidFill>
                  <a:latin typeface="Arial Narrow" pitchFamily="34" charset="0"/>
                </a:rPr>
                <a:t>Pittsburgh</a:t>
              </a:r>
            </a:p>
          </p:txBody>
        </p:sp>
        <p:sp>
          <p:nvSpPr>
            <p:cNvPr id="9460" name="Freeform 260"/>
            <p:cNvSpPr>
              <a:spLocks/>
            </p:cNvSpPr>
            <p:nvPr/>
          </p:nvSpPr>
          <p:spPr bwMode="auto">
            <a:xfrm>
              <a:off x="4146" y="1929"/>
              <a:ext cx="234" cy="44"/>
            </a:xfrm>
            <a:custGeom>
              <a:avLst/>
              <a:gdLst>
                <a:gd name="T0" fmla="*/ 0 w 228"/>
                <a:gd name="T1" fmla="*/ 3 h 51"/>
                <a:gd name="T2" fmla="*/ 139 w 228"/>
                <a:gd name="T3" fmla="*/ 0 h 51"/>
                <a:gd name="T4" fmla="*/ 208 w 228"/>
                <a:gd name="T5" fmla="*/ 3 h 51"/>
                <a:gd name="T6" fmla="*/ 218 w 228"/>
                <a:gd name="T7" fmla="*/ 6 h 51"/>
                <a:gd name="T8" fmla="*/ 259 w 228"/>
                <a:gd name="T9" fmla="*/ 24 h 51"/>
                <a:gd name="T10" fmla="*/ 0 60000 65536"/>
                <a:gd name="T11" fmla="*/ 0 60000 65536"/>
                <a:gd name="T12" fmla="*/ 0 60000 65536"/>
                <a:gd name="T13" fmla="*/ 0 60000 65536"/>
                <a:gd name="T14" fmla="*/ 0 60000 65536"/>
                <a:gd name="T15" fmla="*/ 0 w 228"/>
                <a:gd name="T16" fmla="*/ 0 h 51"/>
                <a:gd name="T17" fmla="*/ 228 w 228"/>
                <a:gd name="T18" fmla="*/ 51 h 51"/>
              </a:gdLst>
              <a:ahLst/>
              <a:cxnLst>
                <a:cxn ang="T10">
                  <a:pos x="T0" y="T1"/>
                </a:cxn>
                <a:cxn ang="T11">
                  <a:pos x="T2" y="T3"/>
                </a:cxn>
                <a:cxn ang="T12">
                  <a:pos x="T4" y="T5"/>
                </a:cxn>
                <a:cxn ang="T13">
                  <a:pos x="T6" y="T7"/>
                </a:cxn>
                <a:cxn ang="T14">
                  <a:pos x="T8" y="T9"/>
                </a:cxn>
              </a:cxnLst>
              <a:rect l="T15" t="T16" r="T17" b="T18"/>
              <a:pathLst>
                <a:path w="228" h="51">
                  <a:moveTo>
                    <a:pt x="0" y="6"/>
                  </a:moveTo>
                  <a:cubicBezTo>
                    <a:pt x="39" y="22"/>
                    <a:pt x="82" y="3"/>
                    <a:pt x="123" y="0"/>
                  </a:cubicBezTo>
                  <a:cubicBezTo>
                    <a:pt x="143" y="1"/>
                    <a:pt x="163" y="0"/>
                    <a:pt x="183" y="3"/>
                  </a:cubicBezTo>
                  <a:cubicBezTo>
                    <a:pt x="187" y="4"/>
                    <a:pt x="189" y="9"/>
                    <a:pt x="192" y="12"/>
                  </a:cubicBezTo>
                  <a:cubicBezTo>
                    <a:pt x="204" y="26"/>
                    <a:pt x="215" y="38"/>
                    <a:pt x="228" y="51"/>
                  </a:cubicBezTo>
                </a:path>
              </a:pathLst>
            </a:custGeom>
            <a:noFill/>
            <a:ln w="19050">
              <a:solidFill>
                <a:srgbClr val="0033CC"/>
              </a:solidFill>
              <a:round/>
              <a:headEnd type="none" w="sm" len="sm"/>
              <a:tailEnd type="none" w="sm" len="sm"/>
            </a:ln>
          </p:spPr>
          <p:txBody>
            <a:bodyPr/>
            <a:lstStyle/>
            <a:p>
              <a:endParaRPr lang="en-US"/>
            </a:p>
          </p:txBody>
        </p:sp>
        <p:sp>
          <p:nvSpPr>
            <p:cNvPr id="247" name="Rectangle 261"/>
            <p:cNvSpPr>
              <a:spLocks noChangeArrowheads="1"/>
            </p:cNvSpPr>
            <p:nvPr/>
          </p:nvSpPr>
          <p:spPr bwMode="auto">
            <a:xfrm>
              <a:off x="4106" y="1858"/>
              <a:ext cx="294" cy="139"/>
            </a:xfrm>
            <a:prstGeom prst="rect">
              <a:avLst/>
            </a:prstGeom>
            <a:noFill/>
            <a:ln w="9525">
              <a:noFill/>
              <a:miter lim="800000"/>
              <a:headEnd/>
              <a:tailEnd/>
            </a:ln>
            <a:effectLst>
              <a:outerShdw dist="17961" dir="2700000" algn="ctr" rotWithShape="0">
                <a:srgbClr val="003366"/>
              </a:outerShdw>
            </a:effectLst>
          </p:spPr>
          <p:txBody>
            <a:bodyPr wrap="none" lIns="93662" tIns="49212" rIns="93662" bIns="49212">
              <a:spAutoFit/>
            </a:bodyPr>
            <a:lstStyle/>
            <a:p>
              <a:pPr defTabSz="969963">
                <a:defRPr/>
              </a:pPr>
              <a:r>
                <a:rPr lang="en-US" sz="800" b="1" dirty="0">
                  <a:solidFill>
                    <a:srgbClr val="FFFFFF"/>
                  </a:solidFill>
                  <a:latin typeface="Arial Narrow" pitchFamily="34" charset="0"/>
                </a:rPr>
                <a:t>Willard</a:t>
              </a:r>
            </a:p>
          </p:txBody>
        </p:sp>
      </p:grpSp>
      <p:sp>
        <p:nvSpPr>
          <p:cNvPr id="262" name="Rectangle 2"/>
          <p:cNvSpPr txBox="1">
            <a:spLocks noChangeArrowheads="1"/>
          </p:cNvSpPr>
          <p:nvPr/>
        </p:nvSpPr>
        <p:spPr>
          <a:xfrm>
            <a:off x="457200" y="253536"/>
            <a:ext cx="8229600" cy="1143000"/>
          </a:xfrm>
          <a:prstGeom prst="rect">
            <a:avLst/>
          </a:prstGeom>
        </p:spPr>
        <p:txBody>
          <a:bodyPr>
            <a:normAutofit fontScale="97500"/>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6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CSX Transportation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title"/>
          </p:nvPr>
        </p:nvSpPr>
        <p:spPr/>
        <p:txBody>
          <a:bodyPr>
            <a:normAutofit fontScale="90000"/>
          </a:bodyPr>
          <a:lstStyle/>
          <a:p>
            <a:pPr eaLnBrk="1" hangingPunct="1"/>
            <a:r>
              <a:rPr lang="en-US" b="1" dirty="0" smtClean="0"/>
              <a:t>Primary U.S. Railroads -- 2011</a:t>
            </a:r>
          </a:p>
        </p:txBody>
      </p:sp>
      <p:sp>
        <p:nvSpPr>
          <p:cNvPr id="12291" name="Rectangle 11"/>
          <p:cNvSpPr>
            <a:spLocks noGrp="1" noChangeArrowheads="1"/>
          </p:cNvSpPr>
          <p:nvPr>
            <p:ph idx="1"/>
          </p:nvPr>
        </p:nvSpPr>
        <p:spPr/>
        <p:txBody>
          <a:bodyPr/>
          <a:lstStyle/>
          <a:p>
            <a:pPr eaLnBrk="1" hangingPunct="1"/>
            <a:r>
              <a:rPr lang="en-US" smtClean="0"/>
              <a:t>Big Four</a:t>
            </a:r>
          </a:p>
          <a:p>
            <a:pPr lvl="1" eaLnBrk="1" hangingPunct="1"/>
            <a:r>
              <a:rPr lang="en-US" smtClean="0"/>
              <a:t>West</a:t>
            </a:r>
          </a:p>
          <a:p>
            <a:pPr lvl="2" eaLnBrk="1" hangingPunct="1"/>
            <a:r>
              <a:rPr lang="en-US" b="1" smtClean="0">
                <a:solidFill>
                  <a:srgbClr val="FF0000"/>
                </a:solidFill>
              </a:rPr>
              <a:t>Union Pacific</a:t>
            </a:r>
            <a:r>
              <a:rPr lang="en-US" smtClean="0"/>
              <a:t> – merger of Southern Pacific and several other railroads; MP, C&amp;NW, DRGW, WP, MKT</a:t>
            </a:r>
          </a:p>
          <a:p>
            <a:pPr lvl="2" eaLnBrk="1" hangingPunct="1"/>
            <a:r>
              <a:rPr lang="en-US" b="1" smtClean="0">
                <a:solidFill>
                  <a:srgbClr val="FF0000"/>
                </a:solidFill>
              </a:rPr>
              <a:t>BNSF</a:t>
            </a:r>
            <a:r>
              <a:rPr lang="en-US" smtClean="0"/>
              <a:t> – merger of Burlington Northern (GN, NP, Burlington, Frisco) and the Santa Fe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idx="1"/>
          </p:nvPr>
        </p:nvSpPr>
        <p:spPr/>
        <p:txBody>
          <a:bodyPr/>
          <a:lstStyle/>
          <a:p>
            <a:pPr eaLnBrk="1" hangingPunct="1"/>
            <a:endParaRPr lang="en-US" smtClean="0"/>
          </a:p>
        </p:txBody>
      </p:sp>
      <p:pic>
        <p:nvPicPr>
          <p:cNvPr id="13316" name="Picture 4"/>
          <p:cNvPicPr>
            <a:picLocks noChangeAspect="1" noChangeArrowheads="1"/>
          </p:cNvPicPr>
          <p:nvPr/>
        </p:nvPicPr>
        <p:blipFill>
          <a:blip r:embed="rId2" cstate="print"/>
          <a:srcRect/>
          <a:stretch>
            <a:fillRect/>
          </a:stretch>
        </p:blipFill>
        <p:spPr bwMode="auto">
          <a:xfrm>
            <a:off x="0" y="0"/>
            <a:ext cx="9144000" cy="694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idx="1"/>
          </p:nvPr>
        </p:nvSpPr>
        <p:spPr/>
        <p:txBody>
          <a:bodyPr/>
          <a:lstStyle/>
          <a:p>
            <a:pPr eaLnBrk="1" hangingPunct="1"/>
            <a:endParaRPr lang="en-US" smtClean="0"/>
          </a:p>
        </p:txBody>
      </p:sp>
      <p:pic>
        <p:nvPicPr>
          <p:cNvPr id="14340" name="Picture 4"/>
          <p:cNvPicPr>
            <a:picLocks noChangeAspect="1" noChangeArrowheads="1"/>
          </p:cNvPicPr>
          <p:nvPr/>
        </p:nvPicPr>
        <p:blipFill>
          <a:blip r:embed="rId2" cstate="print"/>
          <a:srcRect/>
          <a:stretch>
            <a:fillRect/>
          </a:stretch>
        </p:blipFill>
        <p:spPr bwMode="auto">
          <a:xfrm>
            <a:off x="0" y="-30163"/>
            <a:ext cx="9144000" cy="6888163"/>
          </a:xfrm>
          <a:prstGeom prst="rect">
            <a:avLst/>
          </a:prstGeom>
          <a:noFill/>
          <a:ln w="9525">
            <a:noFill/>
            <a:miter lim="800000"/>
            <a:headEnd/>
            <a:tailEnd/>
          </a:ln>
        </p:spPr>
      </p:pic>
      <p:sp>
        <p:nvSpPr>
          <p:cNvPr id="14341" name="Text Box 5"/>
          <p:cNvSpPr txBox="1">
            <a:spLocks noChangeArrowheads="1"/>
          </p:cNvSpPr>
          <p:nvPr/>
        </p:nvSpPr>
        <p:spPr bwMode="auto">
          <a:xfrm>
            <a:off x="685800" y="5486400"/>
            <a:ext cx="1704975" cy="7620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400" b="1" i="1" u="sng">
                <a:solidFill>
                  <a:srgbClr val="000000"/>
                </a:solidFill>
                <a:latin typeface="Arial" charset="0"/>
              </a:rPr>
              <a:t>BNSF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53536"/>
            <a:ext cx="8458200" cy="1143000"/>
          </a:xfrm>
        </p:spPr>
        <p:txBody>
          <a:bodyPr>
            <a:normAutofit fontScale="90000"/>
          </a:bodyPr>
          <a:lstStyle/>
          <a:p>
            <a:pPr eaLnBrk="1" hangingPunct="1"/>
            <a:r>
              <a:rPr lang="en-US" b="1" dirty="0" smtClean="0"/>
              <a:t>Primary U.S. Railroads -- 2011</a:t>
            </a:r>
          </a:p>
        </p:txBody>
      </p:sp>
      <p:sp>
        <p:nvSpPr>
          <p:cNvPr id="15363" name="Rectangle 3"/>
          <p:cNvSpPr>
            <a:spLocks noGrp="1" noChangeArrowheads="1"/>
          </p:cNvSpPr>
          <p:nvPr>
            <p:ph idx="1"/>
          </p:nvPr>
        </p:nvSpPr>
        <p:spPr/>
        <p:txBody>
          <a:bodyPr/>
          <a:lstStyle/>
          <a:p>
            <a:pPr eaLnBrk="1" hangingPunct="1"/>
            <a:r>
              <a:rPr lang="en-US" dirty="0" smtClean="0"/>
              <a:t>Others (smaller)</a:t>
            </a:r>
          </a:p>
          <a:p>
            <a:pPr lvl="1" eaLnBrk="1" hangingPunct="1"/>
            <a:r>
              <a:rPr lang="en-US" b="1" dirty="0" smtClean="0">
                <a:solidFill>
                  <a:srgbClr val="FF0000"/>
                </a:solidFill>
              </a:rPr>
              <a:t>Canadian National</a:t>
            </a:r>
            <a:r>
              <a:rPr lang="en-US" dirty="0" smtClean="0"/>
              <a:t> (with Illinois Central and GTW)</a:t>
            </a:r>
          </a:p>
          <a:p>
            <a:pPr lvl="1" eaLnBrk="1" hangingPunct="1"/>
            <a:r>
              <a:rPr lang="en-US" b="1" dirty="0" smtClean="0">
                <a:solidFill>
                  <a:srgbClr val="FF0000"/>
                </a:solidFill>
              </a:rPr>
              <a:t>Canadian Pacific</a:t>
            </a:r>
            <a:r>
              <a:rPr lang="en-US" dirty="0" smtClean="0"/>
              <a:t> (with </a:t>
            </a:r>
            <a:r>
              <a:rPr lang="en-US" dirty="0" err="1" smtClean="0"/>
              <a:t>Soo</a:t>
            </a:r>
            <a:r>
              <a:rPr lang="en-US" dirty="0" smtClean="0"/>
              <a:t> Line, </a:t>
            </a:r>
            <a:r>
              <a:rPr lang="en-US" dirty="0" err="1" smtClean="0"/>
              <a:t>Milw</a:t>
            </a:r>
            <a:r>
              <a:rPr lang="en-US" dirty="0" smtClean="0"/>
              <a:t>, and W.C.)</a:t>
            </a:r>
          </a:p>
          <a:p>
            <a:pPr lvl="1" eaLnBrk="1" hangingPunct="1"/>
            <a:r>
              <a:rPr lang="en-US" b="1" dirty="0" smtClean="0">
                <a:solidFill>
                  <a:srgbClr val="FF0000"/>
                </a:solidFill>
              </a:rPr>
              <a:t>Kansas City Southern</a:t>
            </a:r>
            <a:r>
              <a:rPr lang="en-US" dirty="0" smtClean="0"/>
              <a:t> (with Mexican railroads)</a:t>
            </a:r>
          </a:p>
          <a:p>
            <a:pPr lvl="1" eaLnBrk="1" hangingPunct="1"/>
            <a:endParaRPr lang="en-US" b="1" dirty="0" smtClean="0">
              <a:solidFill>
                <a:srgbClr val="FF0000"/>
              </a:solidFill>
            </a:endParaRPr>
          </a:p>
          <a:p>
            <a:pPr lvl="1" eaLnBrk="1" hangingPunct="1"/>
            <a:endParaRPr lang="en-US" b="1" dirty="0" smtClean="0">
              <a:solidFill>
                <a:srgbClr val="FF0000"/>
              </a:solidFill>
            </a:endParaRPr>
          </a:p>
          <a:p>
            <a:pPr lvl="1" eaLnBrk="1" hangingPunct="1"/>
            <a:r>
              <a:rPr lang="en-US" b="1" dirty="0" smtClean="0">
                <a:solidFill>
                  <a:srgbClr val="FF0000"/>
                </a:solidFill>
              </a:rPr>
              <a:t>Florida East Coast </a:t>
            </a:r>
            <a:r>
              <a:rPr lang="en-US" dirty="0" smtClean="0"/>
              <a:t>(Part of Rail America)</a:t>
            </a:r>
            <a:endParaRPr lang="en-US" b="1" dirty="0" smtClean="0">
              <a:solidFill>
                <a:srgbClr val="FF0000"/>
              </a:solidFill>
            </a:endParaRPr>
          </a:p>
          <a:p>
            <a:pPr lvl="1" eaLnBrk="1" hangingPunct="1"/>
            <a:r>
              <a:rPr lang="en-US" b="1" dirty="0" smtClean="0">
                <a:solidFill>
                  <a:srgbClr val="FF0000"/>
                </a:solidFill>
              </a:rPr>
              <a:t>Pam Am Railways</a:t>
            </a:r>
            <a:r>
              <a:rPr lang="en-US" dirty="0" smtClean="0"/>
              <a:t> New England Area</a:t>
            </a:r>
          </a:p>
        </p:txBody>
      </p:sp>
      <p:cxnSp>
        <p:nvCxnSpPr>
          <p:cNvPr id="5" name="Straight Connector 4"/>
          <p:cNvCxnSpPr/>
          <p:nvPr/>
        </p:nvCxnSpPr>
        <p:spPr>
          <a:xfrm>
            <a:off x="990600" y="4572000"/>
            <a:ext cx="71628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9"/>
          <p:cNvSpPr>
            <a:spLocks noGrp="1"/>
          </p:cNvSpPr>
          <p:nvPr>
            <p:ph type="title"/>
          </p:nvPr>
        </p:nvSpPr>
        <p:spPr>
          <a:xfrm>
            <a:off x="457200" y="152400"/>
            <a:ext cx="7924800" cy="1143000"/>
          </a:xfrm>
        </p:spPr>
        <p:txBody>
          <a:bodyPr/>
          <a:lstStyle/>
          <a:p>
            <a:pPr algn="ctr" eaLnBrk="1" hangingPunct="1"/>
            <a:r>
              <a:rPr lang="en-US" smtClean="0"/>
              <a:t>Canadian National</a:t>
            </a:r>
          </a:p>
        </p:txBody>
      </p:sp>
      <p:pic>
        <p:nvPicPr>
          <p:cNvPr id="14339" name="Picture 8"/>
          <p:cNvPicPr>
            <a:picLocks noChangeAspect="1" noChangeArrowheads="1"/>
          </p:cNvPicPr>
          <p:nvPr/>
        </p:nvPicPr>
        <p:blipFill>
          <a:blip r:embed="rId2" cstate="print"/>
          <a:srcRect/>
          <a:stretch>
            <a:fillRect/>
          </a:stretch>
        </p:blipFill>
        <p:spPr bwMode="auto">
          <a:xfrm>
            <a:off x="990600" y="1658506"/>
            <a:ext cx="7067550" cy="4894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533400" y="228600"/>
            <a:ext cx="7924800" cy="1143000"/>
          </a:xfrm>
        </p:spPr>
        <p:txBody>
          <a:bodyPr/>
          <a:lstStyle/>
          <a:p>
            <a:pPr algn="ctr" eaLnBrk="1" hangingPunct="1"/>
            <a:r>
              <a:rPr lang="en-US" smtClean="0"/>
              <a:t>Canadian Pacific</a:t>
            </a:r>
          </a:p>
        </p:txBody>
      </p:sp>
      <p:pic>
        <p:nvPicPr>
          <p:cNvPr id="15363" name="Picture 6"/>
          <p:cNvPicPr>
            <a:picLocks noChangeAspect="1" noChangeArrowheads="1"/>
          </p:cNvPicPr>
          <p:nvPr/>
        </p:nvPicPr>
        <p:blipFill>
          <a:blip r:embed="rId2" cstate="print"/>
          <a:srcRect/>
          <a:stretch>
            <a:fillRect/>
          </a:stretch>
        </p:blipFill>
        <p:spPr bwMode="auto">
          <a:xfrm>
            <a:off x="722313" y="1600200"/>
            <a:ext cx="76993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eaLnBrk="1" hangingPunct="1"/>
            <a:endParaRPr lang="en-US" smtClean="0"/>
          </a:p>
        </p:txBody>
      </p:sp>
      <p:pic>
        <p:nvPicPr>
          <p:cNvPr id="18436" name="Picture 5"/>
          <p:cNvPicPr>
            <a:picLocks noChangeAspect="1" noChangeArrowheads="1"/>
          </p:cNvPicPr>
          <p:nvPr/>
        </p:nvPicPr>
        <p:blipFill>
          <a:blip r:embed="rId2" cstate="print"/>
          <a:srcRect/>
          <a:stretch>
            <a:fillRect/>
          </a:stretch>
        </p:blipFill>
        <p:spPr bwMode="auto">
          <a:xfrm>
            <a:off x="0" y="0"/>
            <a:ext cx="5638799" cy="6915150"/>
          </a:xfrm>
          <a:prstGeom prst="rect">
            <a:avLst/>
          </a:prstGeom>
          <a:noFill/>
          <a:ln w="9525">
            <a:noFill/>
            <a:miter lim="800000"/>
            <a:headEnd/>
            <a:tailEnd/>
          </a:ln>
        </p:spPr>
      </p:pic>
      <p:pic>
        <p:nvPicPr>
          <p:cNvPr id="18437" name="Picture 6"/>
          <p:cNvPicPr>
            <a:picLocks noChangeAspect="1" noChangeArrowheads="1"/>
          </p:cNvPicPr>
          <p:nvPr/>
        </p:nvPicPr>
        <p:blipFill>
          <a:blip r:embed="rId3" cstate="print"/>
          <a:srcRect/>
          <a:stretch>
            <a:fillRect/>
          </a:stretch>
        </p:blipFill>
        <p:spPr bwMode="auto">
          <a:xfrm>
            <a:off x="5638800" y="685800"/>
            <a:ext cx="3349625" cy="6172200"/>
          </a:xfrm>
          <a:prstGeom prst="rect">
            <a:avLst/>
          </a:prstGeom>
          <a:noFill/>
          <a:ln w="9525">
            <a:noFill/>
            <a:miter lim="800000"/>
            <a:headEnd/>
            <a:tailEnd/>
          </a:ln>
        </p:spPr>
      </p:pic>
      <p:sp>
        <p:nvSpPr>
          <p:cNvPr id="18438" name="Text Box 7"/>
          <p:cNvSpPr txBox="1">
            <a:spLocks noChangeArrowheads="1"/>
          </p:cNvSpPr>
          <p:nvPr/>
        </p:nvSpPr>
        <p:spPr bwMode="auto">
          <a:xfrm>
            <a:off x="5792788" y="228600"/>
            <a:ext cx="3351212"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i="1" u="sng" dirty="0">
                <a:solidFill>
                  <a:srgbClr val="CC0000"/>
                </a:solidFill>
                <a:latin typeface="Arial" charset="0"/>
              </a:rPr>
              <a:t>Kansas City Southern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b="1" dirty="0" smtClean="0"/>
              <a:t>Primary U.S. Railroads -- 2011</a:t>
            </a:r>
          </a:p>
        </p:txBody>
      </p:sp>
      <p:sp>
        <p:nvSpPr>
          <p:cNvPr id="21507" name="Rectangle 3"/>
          <p:cNvSpPr>
            <a:spLocks noGrp="1" noChangeArrowheads="1"/>
          </p:cNvSpPr>
          <p:nvPr>
            <p:ph idx="1"/>
          </p:nvPr>
        </p:nvSpPr>
        <p:spPr>
          <a:xfrm>
            <a:off x="457200" y="1646236"/>
            <a:ext cx="8229600" cy="4678363"/>
          </a:xfrm>
        </p:spPr>
        <p:txBody>
          <a:bodyPr>
            <a:normAutofit/>
          </a:bodyPr>
          <a:lstStyle/>
          <a:p>
            <a:pPr eaLnBrk="1" hangingPunct="1"/>
            <a:r>
              <a:rPr lang="en-US" dirty="0" err="1" smtClean="0"/>
              <a:t>Regionals</a:t>
            </a:r>
            <a:endParaRPr lang="en-US" dirty="0" smtClean="0"/>
          </a:p>
          <a:p>
            <a:pPr lvl="1" eaLnBrk="1" hangingPunct="1"/>
            <a:r>
              <a:rPr lang="en-US" dirty="0" smtClean="0"/>
              <a:t>Several  (</a:t>
            </a:r>
            <a:r>
              <a:rPr lang="en-US" dirty="0" smtClean="0">
                <a:cs typeface="Arial" charset="0"/>
              </a:rPr>
              <a:t>≈ 30)</a:t>
            </a:r>
            <a:endParaRPr lang="en-US" dirty="0" smtClean="0"/>
          </a:p>
          <a:p>
            <a:pPr eaLnBrk="1" hangingPunct="1"/>
            <a:r>
              <a:rPr lang="en-US" dirty="0" smtClean="0"/>
              <a:t>Short Lines</a:t>
            </a:r>
          </a:p>
          <a:p>
            <a:pPr lvl="1" eaLnBrk="1" hangingPunct="1"/>
            <a:r>
              <a:rPr lang="en-US" dirty="0" smtClean="0"/>
              <a:t>Many (</a:t>
            </a:r>
            <a:r>
              <a:rPr lang="en-US" dirty="0" smtClean="0">
                <a:cs typeface="Arial" charset="0"/>
              </a:rPr>
              <a:t>≈ 500)</a:t>
            </a:r>
          </a:p>
          <a:p>
            <a:pPr lvl="1" eaLnBrk="1" hangingPunct="1"/>
            <a:endParaRPr lang="en-US" dirty="0" smtClean="0"/>
          </a:p>
          <a:p>
            <a:pPr lvl="1" algn="ctr" eaLnBrk="1" hangingPunct="1">
              <a:buFont typeface="Wingdings" pitchFamily="2" charset="2"/>
              <a:buNone/>
            </a:pPr>
            <a:r>
              <a:rPr lang="en-US" dirty="0" smtClean="0"/>
              <a:t>Holding Companies:</a:t>
            </a:r>
          </a:p>
          <a:p>
            <a:pPr lvl="1" eaLnBrk="1" hangingPunct="1">
              <a:buFont typeface="Wingdings" pitchFamily="2" charset="2"/>
              <a:buNone/>
            </a:pPr>
            <a:r>
              <a:rPr lang="en-US" dirty="0" smtClean="0"/>
              <a:t>				      Genesee &amp; Wyoming</a:t>
            </a:r>
          </a:p>
          <a:p>
            <a:pPr lvl="1" eaLnBrk="1" hangingPunct="1">
              <a:buFont typeface="Wingdings" pitchFamily="2" charset="2"/>
              <a:buNone/>
            </a:pPr>
            <a:r>
              <a:rPr lang="en-US" dirty="0" smtClean="0"/>
              <a:t>				      Rail America</a:t>
            </a:r>
          </a:p>
          <a:p>
            <a:pPr lvl="1" algn="ctr" eaLnBrk="1" hangingPunct="1">
              <a:buFont typeface="Wingdings" pitchFamily="2" charset="2"/>
              <a:buNone/>
            </a:pPr>
            <a:endParaRPr lang="en-US" dirty="0" smtClean="0"/>
          </a:p>
          <a:p>
            <a:pPr lvl="1" algn="ctr" eaLnBrk="1" hangingPunct="1">
              <a:buFont typeface="Wingdings" pitchFamily="2" charset="2"/>
              <a:buNone/>
            </a:pPr>
            <a:r>
              <a:rPr lang="en-US" dirty="0" smtClean="0"/>
              <a:t>Individual Companies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b="1" smtClean="0"/>
              <a:t>Railroad Industry – “Defined”</a:t>
            </a:r>
          </a:p>
        </p:txBody>
      </p:sp>
      <p:sp>
        <p:nvSpPr>
          <p:cNvPr id="5126" name="Rectangle 3"/>
          <p:cNvSpPr>
            <a:spLocks noGrp="1" noChangeArrowheads="1"/>
          </p:cNvSpPr>
          <p:nvPr>
            <p:ph sz="half" idx="1"/>
          </p:nvPr>
        </p:nvSpPr>
        <p:spPr>
          <a:xfrm>
            <a:off x="5334000" y="3657600"/>
            <a:ext cx="3276600" cy="457200"/>
          </a:xfrm>
        </p:spPr>
        <p:txBody>
          <a:bodyPr>
            <a:noAutofit/>
          </a:bodyPr>
          <a:lstStyle/>
          <a:p>
            <a:pPr eaLnBrk="1" hangingPunct="1">
              <a:buFont typeface="Wingdings" pitchFamily="2" charset="2"/>
              <a:buNone/>
            </a:pPr>
            <a:r>
              <a:rPr lang="en-US" sz="1800" dirty="0" smtClean="0">
                <a:solidFill>
                  <a:schemeClr val="bg1"/>
                </a:solidFill>
              </a:rPr>
              <a:t>Buildings, Bridges and Yards</a:t>
            </a:r>
          </a:p>
        </p:txBody>
      </p:sp>
      <p:pic>
        <p:nvPicPr>
          <p:cNvPr id="5123" name="Picture 4" descr="aerialview-l"/>
          <p:cNvPicPr>
            <a:picLocks noChangeAspect="1" noChangeArrowheads="1"/>
          </p:cNvPicPr>
          <p:nvPr/>
        </p:nvPicPr>
        <p:blipFill>
          <a:blip r:embed="rId2" cstate="print"/>
          <a:srcRect/>
          <a:stretch>
            <a:fillRect/>
          </a:stretch>
        </p:blipFill>
        <p:spPr bwMode="auto">
          <a:xfrm>
            <a:off x="5486400" y="1600200"/>
            <a:ext cx="2743200" cy="2057400"/>
          </a:xfrm>
          <a:prstGeom prst="rect">
            <a:avLst/>
          </a:prstGeom>
          <a:noFill/>
          <a:ln w="9525">
            <a:noFill/>
            <a:miter lim="800000"/>
            <a:headEnd/>
            <a:tailEnd/>
          </a:ln>
        </p:spPr>
      </p:pic>
      <p:pic>
        <p:nvPicPr>
          <p:cNvPr id="5124" name="Picture 6"/>
          <p:cNvPicPr>
            <a:picLocks noChangeAspect="1" noChangeArrowheads="1"/>
          </p:cNvPicPr>
          <p:nvPr/>
        </p:nvPicPr>
        <p:blipFill>
          <a:blip r:embed="rId3" cstate="print"/>
          <a:srcRect r="2563" b="7692"/>
          <a:stretch>
            <a:fillRect/>
          </a:stretch>
        </p:blipFill>
        <p:spPr bwMode="auto">
          <a:xfrm>
            <a:off x="1066800" y="1600200"/>
            <a:ext cx="2895600" cy="2057400"/>
          </a:xfrm>
          <a:prstGeom prst="rect">
            <a:avLst/>
          </a:prstGeom>
          <a:noFill/>
          <a:ln w="9525">
            <a:noFill/>
            <a:miter lim="800000"/>
            <a:headEnd/>
            <a:tailEnd/>
          </a:ln>
        </p:spPr>
      </p:pic>
      <p:sp>
        <p:nvSpPr>
          <p:cNvPr id="8" name="Rectangle 3"/>
          <p:cNvSpPr txBox="1">
            <a:spLocks noChangeArrowheads="1"/>
          </p:cNvSpPr>
          <p:nvPr/>
        </p:nvSpPr>
        <p:spPr bwMode="auto">
          <a:xfrm>
            <a:off x="914400" y="3657600"/>
            <a:ext cx="3733800" cy="457200"/>
          </a:xfrm>
          <a:prstGeom prst="rect">
            <a:avLst/>
          </a:prstGeom>
          <a:noFill/>
          <a:ln w="9525">
            <a:noFill/>
            <a:miter lim="800000"/>
            <a:headEnd/>
            <a:tailEnd/>
          </a:ln>
          <a:effectLst/>
        </p:spPr>
        <p:txBody>
          <a:bodyPr/>
          <a:lstStyle/>
          <a:p>
            <a:pPr marL="469900" indent="-469900" fontAlgn="base">
              <a:spcBef>
                <a:spcPct val="20000"/>
              </a:spcBef>
              <a:spcAft>
                <a:spcPct val="0"/>
              </a:spcAft>
              <a:buClr>
                <a:srgbClr val="660000"/>
              </a:buClr>
              <a:buSzPct val="70000"/>
              <a:defRPr/>
            </a:pPr>
            <a:r>
              <a:rPr lang="en-US" kern="0" dirty="0">
                <a:solidFill>
                  <a:srgbClr val="000000"/>
                </a:solidFill>
              </a:rPr>
              <a:t>Right-of-Way &amp; Track and Signals</a:t>
            </a:r>
          </a:p>
        </p:txBody>
      </p:sp>
      <p:pic>
        <p:nvPicPr>
          <p:cNvPr id="5127" name="Picture 6" descr="cleverta-l"/>
          <p:cNvPicPr>
            <a:picLocks noChangeAspect="1" noChangeArrowheads="1"/>
          </p:cNvPicPr>
          <p:nvPr/>
        </p:nvPicPr>
        <p:blipFill>
          <a:blip r:embed="rId4" cstate="print"/>
          <a:srcRect/>
          <a:stretch>
            <a:fillRect/>
          </a:stretch>
        </p:blipFill>
        <p:spPr bwMode="auto">
          <a:xfrm>
            <a:off x="5486400" y="4171950"/>
            <a:ext cx="2819400" cy="2114550"/>
          </a:xfrm>
          <a:prstGeom prst="rect">
            <a:avLst/>
          </a:prstGeom>
          <a:noFill/>
          <a:ln w="9525">
            <a:noFill/>
            <a:miter lim="800000"/>
            <a:headEnd/>
            <a:tailEnd/>
          </a:ln>
        </p:spPr>
      </p:pic>
      <p:pic>
        <p:nvPicPr>
          <p:cNvPr id="11" name="Picture 7"/>
          <p:cNvPicPr>
            <a:picLocks noChangeAspect="1" noChangeArrowheads="1"/>
          </p:cNvPicPr>
          <p:nvPr/>
        </p:nvPicPr>
        <p:blipFill>
          <a:blip r:embed="rId5" cstate="print"/>
          <a:srcRect/>
          <a:stretch>
            <a:fillRect/>
          </a:stretch>
        </p:blipFill>
        <p:spPr bwMode="auto">
          <a:xfrm>
            <a:off x="1066800" y="4191000"/>
            <a:ext cx="2895600" cy="2032000"/>
          </a:xfrm>
          <a:prstGeom prst="rect">
            <a:avLst/>
          </a:prstGeom>
          <a:noFill/>
          <a:ln w="9525">
            <a:solidFill>
              <a:schemeClr val="accent4">
                <a:lumMod val="50000"/>
                <a:lumOff val="50000"/>
              </a:schemeClr>
            </a:solidFill>
            <a:miter lim="800000"/>
            <a:headEnd/>
            <a:tailEnd/>
          </a:ln>
          <a:effectLst/>
        </p:spPr>
      </p:pic>
      <p:sp>
        <p:nvSpPr>
          <p:cNvPr id="12" name="Rectangle 3"/>
          <p:cNvSpPr txBox="1">
            <a:spLocks noChangeArrowheads="1"/>
          </p:cNvSpPr>
          <p:nvPr/>
        </p:nvSpPr>
        <p:spPr bwMode="auto">
          <a:xfrm>
            <a:off x="914400" y="6248400"/>
            <a:ext cx="3733800" cy="381000"/>
          </a:xfrm>
          <a:prstGeom prst="rect">
            <a:avLst/>
          </a:prstGeom>
          <a:noFill/>
          <a:ln w="9525">
            <a:noFill/>
            <a:miter lim="800000"/>
            <a:headEnd/>
            <a:tailEnd/>
          </a:ln>
          <a:effectLst/>
        </p:spPr>
        <p:txBody>
          <a:bodyPr/>
          <a:lstStyle/>
          <a:p>
            <a:pPr marL="469900" indent="-469900" fontAlgn="base">
              <a:spcBef>
                <a:spcPct val="20000"/>
              </a:spcBef>
              <a:spcAft>
                <a:spcPct val="0"/>
              </a:spcAft>
              <a:buClr>
                <a:srgbClr val="660000"/>
              </a:buClr>
              <a:buSzPct val="70000"/>
              <a:defRPr/>
            </a:pPr>
            <a:r>
              <a:rPr lang="en-US" kern="0" dirty="0">
                <a:solidFill>
                  <a:srgbClr val="000000"/>
                </a:solidFill>
              </a:rPr>
              <a:t>Motive Power and Rolling Stock</a:t>
            </a:r>
          </a:p>
        </p:txBody>
      </p:sp>
      <p:sp>
        <p:nvSpPr>
          <p:cNvPr id="9" name="Rectangle 3"/>
          <p:cNvSpPr txBox="1">
            <a:spLocks noChangeArrowheads="1"/>
          </p:cNvSpPr>
          <p:nvPr/>
        </p:nvSpPr>
        <p:spPr bwMode="auto">
          <a:xfrm>
            <a:off x="5562600" y="6248400"/>
            <a:ext cx="3048000" cy="457200"/>
          </a:xfrm>
          <a:prstGeom prst="rect">
            <a:avLst/>
          </a:prstGeom>
          <a:noFill/>
          <a:ln w="9525">
            <a:noFill/>
            <a:miter lim="800000"/>
            <a:headEnd/>
            <a:tailEnd/>
          </a:ln>
          <a:effectLst/>
        </p:spPr>
        <p:txBody>
          <a:bodyPr/>
          <a:lstStyle/>
          <a:p>
            <a:pPr marL="469900" indent="-469900" fontAlgn="base">
              <a:spcBef>
                <a:spcPct val="20000"/>
              </a:spcBef>
              <a:spcAft>
                <a:spcPct val="0"/>
              </a:spcAft>
              <a:buClr>
                <a:srgbClr val="660000"/>
              </a:buClr>
              <a:buSzPct val="70000"/>
              <a:defRPr/>
            </a:pPr>
            <a:r>
              <a:rPr lang="en-US" kern="0" dirty="0">
                <a:solidFill>
                  <a:srgbClr val="000000"/>
                </a:solidFill>
              </a:rPr>
              <a:t>People “Running” Trains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title"/>
          </p:nvPr>
        </p:nvSpPr>
        <p:spPr>
          <a:xfrm>
            <a:off x="609600" y="304800"/>
            <a:ext cx="7924800" cy="1143000"/>
          </a:xfrm>
        </p:spPr>
        <p:txBody>
          <a:bodyPr/>
          <a:lstStyle/>
          <a:p>
            <a:pPr algn="ctr" eaLnBrk="1" hangingPunct="1"/>
            <a:r>
              <a:rPr lang="en-US" smtClean="0"/>
              <a:t>Florida East Coast</a:t>
            </a:r>
          </a:p>
        </p:txBody>
      </p:sp>
      <p:pic>
        <p:nvPicPr>
          <p:cNvPr id="17411" name="Picture 8"/>
          <p:cNvPicPr>
            <a:picLocks noChangeAspect="1" noChangeArrowheads="1"/>
          </p:cNvPicPr>
          <p:nvPr/>
        </p:nvPicPr>
        <p:blipFill>
          <a:blip r:embed="rId3" cstate="print"/>
          <a:srcRect/>
          <a:stretch>
            <a:fillRect/>
          </a:stretch>
        </p:blipFill>
        <p:spPr bwMode="auto">
          <a:xfrm>
            <a:off x="1" y="0"/>
            <a:ext cx="923014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idx="1"/>
          </p:nvPr>
        </p:nvSpPr>
        <p:spPr/>
        <p:txBody>
          <a:bodyPr/>
          <a:lstStyle/>
          <a:p>
            <a:pPr eaLnBrk="1" hangingPunct="1"/>
            <a:endParaRPr lang="en-US" smtClean="0"/>
          </a:p>
        </p:txBody>
      </p:sp>
      <p:sp>
        <p:nvSpPr>
          <p:cNvPr id="18436" name="Text Box 6"/>
          <p:cNvSpPr txBox="1">
            <a:spLocks noChangeArrowheads="1"/>
          </p:cNvSpPr>
          <p:nvPr/>
        </p:nvSpPr>
        <p:spPr bwMode="auto">
          <a:xfrm>
            <a:off x="1431925" y="265113"/>
            <a:ext cx="184150" cy="366712"/>
          </a:xfrm>
          <a:prstGeom prst="rect">
            <a:avLst/>
          </a:prstGeom>
          <a:noFill/>
          <a:ln w="9525">
            <a:noFill/>
            <a:miter lim="800000"/>
            <a:headEnd/>
            <a:tailEnd/>
          </a:ln>
        </p:spPr>
        <p:txBody>
          <a:bodyPr wrap="none">
            <a:spAutoFit/>
          </a:bodyPr>
          <a:lstStyle/>
          <a:p>
            <a:endParaRPr lang="en-US"/>
          </a:p>
        </p:txBody>
      </p:sp>
      <p:sp>
        <p:nvSpPr>
          <p:cNvPr id="18437" name="Text Box 7"/>
          <p:cNvSpPr txBox="1">
            <a:spLocks noChangeArrowheads="1"/>
          </p:cNvSpPr>
          <p:nvPr/>
        </p:nvSpPr>
        <p:spPr bwMode="auto">
          <a:xfrm>
            <a:off x="3581400" y="228600"/>
            <a:ext cx="3813175" cy="579438"/>
          </a:xfrm>
          <a:prstGeom prst="rect">
            <a:avLst/>
          </a:prstGeom>
          <a:noFill/>
          <a:ln w="9525">
            <a:noFill/>
            <a:miter lim="800000"/>
            <a:headEnd/>
            <a:tailEnd/>
          </a:ln>
        </p:spPr>
        <p:txBody>
          <a:bodyPr wrap="none">
            <a:spAutoFit/>
          </a:bodyPr>
          <a:lstStyle/>
          <a:p>
            <a:r>
              <a:rPr lang="en-US" sz="3200" b="1" i="1" u="sng"/>
              <a:t>Guilford Industries</a:t>
            </a:r>
          </a:p>
        </p:txBody>
      </p:sp>
      <p:pic>
        <p:nvPicPr>
          <p:cNvPr id="18438" name="Picture 8"/>
          <p:cNvPicPr>
            <a:picLocks noChangeAspect="1" noChangeArrowheads="1"/>
          </p:cNvPicPr>
          <p:nvPr/>
        </p:nvPicPr>
        <p:blipFill>
          <a:blip r:embed="rId2" cstate="print"/>
          <a:srcRect t="2076" b="4525"/>
          <a:stretch>
            <a:fillRect/>
          </a:stretch>
        </p:blipFill>
        <p:spPr bwMode="auto">
          <a:xfrm>
            <a:off x="0" y="0"/>
            <a:ext cx="9144000" cy="6858000"/>
          </a:xfrm>
          <a:prstGeom prst="rect">
            <a:avLst/>
          </a:prstGeom>
          <a:noFill/>
          <a:ln w="9525">
            <a:noFill/>
            <a:miter lim="800000"/>
            <a:headEnd/>
            <a:tailEnd/>
          </a:ln>
        </p:spPr>
      </p:pic>
      <p:sp>
        <p:nvSpPr>
          <p:cNvPr id="18439" name="Rectangle 6"/>
          <p:cNvSpPr>
            <a:spLocks noChangeArrowheads="1"/>
          </p:cNvSpPr>
          <p:nvPr/>
        </p:nvSpPr>
        <p:spPr bwMode="auto">
          <a:xfrm>
            <a:off x="1447800" y="228600"/>
            <a:ext cx="4267200" cy="990600"/>
          </a:xfrm>
          <a:prstGeom prst="rect">
            <a:avLst/>
          </a:prstGeom>
          <a:solidFill>
            <a:schemeClr val="bg1"/>
          </a:solidFill>
          <a:ln w="9525" algn="ctr">
            <a:solidFill>
              <a:schemeClr val="tx1"/>
            </a:solidFill>
            <a:round/>
            <a:headEnd/>
            <a:tailEnd/>
          </a:ln>
        </p:spPr>
        <p:txBody>
          <a:bodyPr/>
          <a:lstStyle/>
          <a:p>
            <a:pPr algn="ctr"/>
            <a:r>
              <a:rPr lang="en-US" sz="2800"/>
              <a:t>New England Rail System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4" name="Content Placeholder 3"/>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l="20361" t="11000" r="22287" b="29000"/>
          <a:stretch>
            <a:fillRect/>
          </a:stretch>
        </p:blipFill>
        <p:spPr bwMode="auto">
          <a:xfrm>
            <a:off x="457200" y="762000"/>
            <a:ext cx="8274424"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7500" t="12000" r="19375" b="18000"/>
          <a:stretch>
            <a:fillRect/>
          </a:stretch>
        </p:blipFill>
        <p:spPr bwMode="auto">
          <a:xfrm>
            <a:off x="457200" y="609600"/>
            <a:ext cx="824592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l="19286" t="9512" r="19286" b="27631"/>
          <a:stretch>
            <a:fillRect/>
          </a:stretch>
        </p:blipFill>
        <p:spPr bwMode="auto">
          <a:xfrm>
            <a:off x="457200" y="838200"/>
            <a:ext cx="8340436"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8125" t="25000" r="19375" b="5000"/>
          <a:stretch>
            <a:fillRect/>
          </a:stretch>
        </p:blipFill>
        <p:spPr bwMode="auto">
          <a:xfrm>
            <a:off x="533400" y="533400"/>
            <a:ext cx="8164286" cy="5715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p:txBody>
          <a:bodyPr/>
          <a:lstStyle/>
          <a:p>
            <a:pPr eaLnBrk="1" hangingPunct="1"/>
            <a:endParaRPr lang="en-US" smtClean="0"/>
          </a:p>
        </p:txBody>
      </p:sp>
      <p:pic>
        <p:nvPicPr>
          <p:cNvPr id="26627" name="Picture 5"/>
          <p:cNvPicPr>
            <a:picLocks noChangeAspect="1" noChangeArrowheads="1"/>
          </p:cNvPicPr>
          <p:nvPr/>
        </p:nvPicPr>
        <p:blipFill>
          <a:blip r:embed="rId2" cstate="print"/>
          <a:srcRect/>
          <a:stretch>
            <a:fillRect/>
          </a:stretch>
        </p:blipFill>
        <p:spPr bwMode="auto">
          <a:xfrm>
            <a:off x="0" y="1371600"/>
            <a:ext cx="9144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4"/>
          <p:cNvSpPr>
            <a:spLocks noGrp="1" noChangeArrowheads="1"/>
          </p:cNvSpPr>
          <p:nvPr>
            <p:ph idx="1"/>
          </p:nvPr>
        </p:nvSpPr>
        <p:spPr/>
        <p:txBody>
          <a:bodyPr/>
          <a:lstStyle/>
          <a:p>
            <a:pPr eaLnBrk="1" hangingPunct="1"/>
            <a:endParaRPr lang="en-US" smtClean="0"/>
          </a:p>
        </p:txBody>
      </p:sp>
      <p:pic>
        <p:nvPicPr>
          <p:cNvPr id="27652" name="Picture 5"/>
          <p:cNvPicPr>
            <a:picLocks noChangeAspect="1" noChangeArrowheads="1"/>
          </p:cNvPicPr>
          <p:nvPr/>
        </p:nvPicPr>
        <p:blipFill>
          <a:blip r:embed="rId2" cstate="print"/>
          <a:srcRect/>
          <a:stretch>
            <a:fillRect/>
          </a:stretch>
        </p:blipFill>
        <p:spPr bwMode="auto">
          <a:xfrm>
            <a:off x="0" y="-49213"/>
            <a:ext cx="9401175" cy="690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33400"/>
            <a:ext cx="8534400" cy="838200"/>
          </a:xfrm>
        </p:spPr>
        <p:txBody>
          <a:bodyPr>
            <a:normAutofit/>
          </a:bodyPr>
          <a:lstStyle/>
          <a:p>
            <a:pPr eaLnBrk="1" hangingPunct="1"/>
            <a:r>
              <a:rPr lang="en-US" sz="4000" dirty="0" smtClean="0">
                <a:solidFill>
                  <a:schemeClr val="bg1"/>
                </a:solidFill>
                <a:effectLst/>
              </a:rPr>
              <a:t>Railroad Industry –“Classifications”</a:t>
            </a:r>
          </a:p>
        </p:txBody>
      </p:sp>
      <p:sp>
        <p:nvSpPr>
          <p:cNvPr id="6147" name="Rectangle 3"/>
          <p:cNvSpPr>
            <a:spLocks noGrp="1" noChangeArrowheads="1"/>
          </p:cNvSpPr>
          <p:nvPr>
            <p:ph idx="1"/>
          </p:nvPr>
        </p:nvSpPr>
        <p:spPr>
          <a:xfrm>
            <a:off x="609600" y="1828800"/>
            <a:ext cx="3581400" cy="4648200"/>
          </a:xfrm>
        </p:spPr>
        <p:txBody>
          <a:bodyPr/>
          <a:lstStyle/>
          <a:p>
            <a:pPr eaLnBrk="1" hangingPunct="1">
              <a:lnSpc>
                <a:spcPct val="90000"/>
              </a:lnSpc>
            </a:pPr>
            <a:r>
              <a:rPr lang="en-US" dirty="0" smtClean="0">
                <a:solidFill>
                  <a:schemeClr val="bg1"/>
                </a:solidFill>
              </a:rPr>
              <a:t>National</a:t>
            </a:r>
          </a:p>
          <a:p>
            <a:pPr lvl="1" eaLnBrk="1" hangingPunct="1">
              <a:lnSpc>
                <a:spcPct val="90000"/>
              </a:lnSpc>
            </a:pPr>
            <a:r>
              <a:rPr lang="en-US" dirty="0" smtClean="0">
                <a:solidFill>
                  <a:schemeClr val="bg1"/>
                </a:solidFill>
              </a:rPr>
              <a:t>Class I—7 </a:t>
            </a:r>
          </a:p>
          <a:p>
            <a:pPr lvl="1" eaLnBrk="1" hangingPunct="1">
              <a:lnSpc>
                <a:spcPct val="90000"/>
              </a:lnSpc>
            </a:pPr>
            <a:r>
              <a:rPr lang="en-US" dirty="0" smtClean="0">
                <a:solidFill>
                  <a:schemeClr val="bg1"/>
                </a:solidFill>
              </a:rPr>
              <a:t>Regional—20-30 </a:t>
            </a:r>
            <a:endParaRPr lang="en-US" dirty="0" smtClean="0">
              <a:solidFill>
                <a:schemeClr val="bg1"/>
              </a:solidFill>
            </a:endParaRPr>
          </a:p>
          <a:p>
            <a:pPr lvl="1" eaLnBrk="1" hangingPunct="1">
              <a:lnSpc>
                <a:spcPct val="90000"/>
              </a:lnSpc>
            </a:pPr>
            <a:r>
              <a:rPr lang="en-US" dirty="0" smtClean="0">
                <a:solidFill>
                  <a:schemeClr val="bg1"/>
                </a:solidFill>
              </a:rPr>
              <a:t>Short Line</a:t>
            </a:r>
            <a:r>
              <a:rPr lang="en-US" dirty="0" smtClean="0">
                <a:solidFill>
                  <a:schemeClr val="bg1"/>
                </a:solidFill>
              </a:rPr>
              <a:t>—≈500 </a:t>
            </a:r>
            <a:endParaRPr lang="en-US" dirty="0" smtClean="0">
              <a:solidFill>
                <a:schemeClr val="bg1"/>
              </a:solidFill>
            </a:endParaRPr>
          </a:p>
          <a:p>
            <a:pPr eaLnBrk="1" hangingPunct="1">
              <a:lnSpc>
                <a:spcPct val="90000"/>
              </a:lnSpc>
            </a:pPr>
            <a:endParaRPr lang="en-US" dirty="0" smtClean="0">
              <a:solidFill>
                <a:schemeClr val="bg1"/>
              </a:solidFill>
            </a:endParaRPr>
          </a:p>
          <a:p>
            <a:pPr eaLnBrk="1" hangingPunct="1">
              <a:lnSpc>
                <a:spcPct val="90000"/>
              </a:lnSpc>
            </a:pPr>
            <a:r>
              <a:rPr lang="en-US" dirty="0" smtClean="0">
                <a:solidFill>
                  <a:schemeClr val="bg1"/>
                </a:solidFill>
              </a:rPr>
              <a:t>Kentucky—13 </a:t>
            </a:r>
            <a:endParaRPr lang="en-US" dirty="0" smtClean="0">
              <a:solidFill>
                <a:schemeClr val="bg1"/>
              </a:solidFill>
            </a:endParaRPr>
          </a:p>
          <a:p>
            <a:pPr lvl="1">
              <a:lnSpc>
                <a:spcPct val="90000"/>
              </a:lnSpc>
            </a:pPr>
            <a:r>
              <a:rPr lang="en-US" dirty="0" smtClean="0">
                <a:solidFill>
                  <a:schemeClr val="bg1"/>
                </a:solidFill>
              </a:rPr>
              <a:t>(3 Class I’s)</a:t>
            </a:r>
            <a:endParaRPr lang="en-US" dirty="0" smtClean="0">
              <a:solidFill>
                <a:schemeClr val="bg1"/>
              </a:solidFill>
            </a:endParaRPr>
          </a:p>
          <a:p>
            <a:pPr eaLnBrk="1" hangingPunct="1">
              <a:lnSpc>
                <a:spcPct val="90000"/>
              </a:lnSpc>
            </a:pPr>
            <a:endParaRPr lang="en-US" dirty="0" smtClean="0">
              <a:solidFill>
                <a:schemeClr val="bg1"/>
              </a:solidFill>
            </a:endParaRPr>
          </a:p>
          <a:p>
            <a:pPr eaLnBrk="1" hangingPunct="1">
              <a:lnSpc>
                <a:spcPct val="90000"/>
              </a:lnSpc>
            </a:pPr>
            <a:r>
              <a:rPr lang="en-US" dirty="0" smtClean="0">
                <a:solidFill>
                  <a:schemeClr val="bg1"/>
                </a:solidFill>
              </a:rPr>
              <a:t>Lexington—2 </a:t>
            </a:r>
            <a:endParaRPr lang="en-US" dirty="0" smtClean="0">
              <a:solidFill>
                <a:schemeClr val="bg1"/>
              </a:solidFill>
            </a:endParaRPr>
          </a:p>
          <a:p>
            <a:pPr lvl="1">
              <a:lnSpc>
                <a:spcPct val="90000"/>
              </a:lnSpc>
            </a:pPr>
            <a:r>
              <a:rPr lang="en-US" dirty="0" smtClean="0">
                <a:solidFill>
                  <a:schemeClr val="bg1"/>
                </a:solidFill>
              </a:rPr>
              <a:t>(NS and RJC)</a:t>
            </a:r>
            <a:endParaRPr lang="en-US" dirty="0" smtClean="0">
              <a:solidFill>
                <a:schemeClr val="bg1"/>
              </a:solidFill>
            </a:endParaRPr>
          </a:p>
        </p:txBody>
      </p:sp>
      <p:sp>
        <p:nvSpPr>
          <p:cNvPr id="5" name="Rectangle 3"/>
          <p:cNvSpPr txBox="1">
            <a:spLocks noChangeArrowheads="1"/>
          </p:cNvSpPr>
          <p:nvPr/>
        </p:nvSpPr>
        <p:spPr>
          <a:xfrm>
            <a:off x="4419600" y="1752600"/>
            <a:ext cx="4572000" cy="4302125"/>
          </a:xfrm>
          <a:prstGeom prst="rect">
            <a:avLst/>
          </a:prstGeom>
        </p:spPr>
        <p:txBody>
          <a:bodyPr>
            <a:normAutofit/>
          </a:bodyPr>
          <a:lstStyle/>
          <a:p>
            <a:pPr marL="292100" marR="0" lvl="0" indent="-292100" algn="l" defTabSz="914400" rtl="0" eaLnBrk="1" fontAlgn="auto" latinLnBrk="0" hangingPunct="1">
              <a:lnSpc>
                <a:spcPct val="90000"/>
              </a:lnSpc>
              <a:spcBef>
                <a:spcPts val="0"/>
              </a:spcBef>
              <a:spcAft>
                <a:spcPts val="0"/>
              </a:spcAft>
              <a:buClr>
                <a:schemeClr val="accent1"/>
              </a:buClr>
              <a:buSzPct val="70000"/>
              <a:buFont typeface="Wingdings 2"/>
              <a:buChar char=""/>
              <a:tabLst/>
              <a:defRPr/>
            </a:pPr>
            <a:r>
              <a:rPr lang="en-US" sz="3200" dirty="0" smtClean="0">
                <a:solidFill>
                  <a:schemeClr val="bg1"/>
                </a:solidFill>
              </a:rPr>
              <a:t>Annual Opt. Revenue</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640080" marR="0" lvl="1" indent="-228600" algn="l" defTabSz="914400" rtl="0" eaLnBrk="1" fontAlgn="auto" latinLnBrk="0" hangingPunct="1">
              <a:lnSpc>
                <a:spcPct val="90000"/>
              </a:lnSpc>
              <a:spcBef>
                <a:spcPts val="400"/>
              </a:spcBef>
              <a:spcAft>
                <a:spcPts val="0"/>
              </a:spcAft>
              <a:buClr>
                <a:schemeClr val="accent2"/>
              </a:buClr>
              <a:buSzPct val="90000"/>
              <a:buFontTx/>
              <a:buChar char="•"/>
              <a:tabLst/>
              <a:defRPr/>
            </a:pPr>
            <a:r>
              <a:rPr lang="en-US" sz="2600" dirty="0" smtClean="0">
                <a:solidFill>
                  <a:schemeClr val="bg1"/>
                </a:solidFill>
              </a:rPr>
              <a:t>&gt; $400 million</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 </a:t>
            </a:r>
          </a:p>
          <a:p>
            <a:pPr marL="640080" marR="0" lvl="1" indent="-228600" algn="l" defTabSz="914400" rtl="0" eaLnBrk="1" fontAlgn="auto" latinLnBrk="0" hangingPunct="1">
              <a:lnSpc>
                <a:spcPct val="90000"/>
              </a:lnSpc>
              <a:spcBef>
                <a:spcPts val="400"/>
              </a:spcBef>
              <a:spcAft>
                <a:spcPts val="0"/>
              </a:spcAft>
              <a:buClr>
                <a:schemeClr val="accent2"/>
              </a:buClr>
              <a:buSzPct val="90000"/>
              <a:buFontTx/>
              <a:buChar char="•"/>
              <a:tabLst/>
              <a:defRPr/>
            </a:pPr>
            <a:r>
              <a:rPr lang="en-US" sz="2600" dirty="0" smtClean="0">
                <a:solidFill>
                  <a:schemeClr val="bg1"/>
                </a:solidFill>
              </a:rPr>
              <a:t>35-400</a:t>
            </a:r>
            <a:endParaRPr kumimoji="0" lang="en-US" sz="2600" b="0" i="0" u="none" strike="noStrike" kern="1200" cap="none" spc="0" normalizeH="0" baseline="0" noProof="0" dirty="0" smtClean="0">
              <a:ln>
                <a:noFill/>
              </a:ln>
              <a:solidFill>
                <a:schemeClr val="bg1"/>
              </a:solidFill>
              <a:effectLst/>
              <a:uLnTx/>
              <a:uFillTx/>
              <a:latin typeface="+mn-lt"/>
              <a:ea typeface="+mn-ea"/>
              <a:cs typeface="+mn-cs"/>
            </a:endParaRPr>
          </a:p>
          <a:p>
            <a:pPr marL="640080" marR="0" lvl="1" indent="-228600" algn="l" defTabSz="914400" rtl="0" eaLnBrk="1" fontAlgn="auto" latinLnBrk="0" hangingPunct="1">
              <a:lnSpc>
                <a:spcPct val="90000"/>
              </a:lnSpc>
              <a:spcBef>
                <a:spcPts val="400"/>
              </a:spcBef>
              <a:spcAft>
                <a:spcPts val="0"/>
              </a:spcAft>
              <a:buClr>
                <a:schemeClr val="accent2"/>
              </a:buClr>
              <a:buSzPct val="90000"/>
              <a:buFontTx/>
              <a:buChar char="•"/>
              <a:tabLst/>
              <a:defRPr/>
            </a:pPr>
            <a:r>
              <a:rPr lang="en-US" sz="2600" dirty="0" smtClean="0">
                <a:solidFill>
                  <a:schemeClr val="bg1"/>
                </a:solidFill>
              </a:rPr>
              <a:t>&lt;35</a:t>
            </a:r>
            <a:endParaRPr kumimoji="0" lang="en-US" sz="2600" b="0" i="0" u="none" strike="noStrike" kern="1200" cap="none" spc="0" normalizeH="0" baseline="0" noProof="0" dirty="0" smtClean="0">
              <a:ln>
                <a:noFill/>
              </a:ln>
              <a:solidFill>
                <a:schemeClr val="bg1"/>
              </a:solidFill>
              <a:effectLst/>
              <a:uLnTx/>
              <a:uFillTx/>
              <a:latin typeface="+mn-lt"/>
              <a:ea typeface="+mn-ea"/>
              <a:cs typeface="+mn-cs"/>
            </a:endParaRPr>
          </a:p>
          <a:p>
            <a:pPr marL="292100" marR="0" lvl="0" indent="-292100" algn="l" defTabSz="914400" rtl="0" eaLnBrk="1" fontAlgn="auto" latinLnBrk="0" hangingPunct="1">
              <a:lnSpc>
                <a:spcPct val="90000"/>
              </a:lnSpc>
              <a:spcBef>
                <a:spcPts val="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875" t="11000" r="16250" b="16000"/>
          <a:stretch>
            <a:fillRect/>
          </a:stretch>
        </p:blipFill>
        <p:spPr bwMode="auto">
          <a:xfrm>
            <a:off x="457200" y="609600"/>
            <a:ext cx="826509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15000" t="8000" r="14375" b="9000"/>
          <a:stretch>
            <a:fillRect/>
          </a:stretch>
        </p:blipFill>
        <p:spPr bwMode="auto">
          <a:xfrm>
            <a:off x="457200" y="457200"/>
            <a:ext cx="8153400" cy="5988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5625" t="16953" r="18125" b="6766"/>
          <a:stretch>
            <a:fillRect/>
          </a:stretch>
        </p:blipFill>
        <p:spPr bwMode="auto">
          <a:xfrm>
            <a:off x="533400" y="457200"/>
            <a:ext cx="8153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BB70FB1A-F21A-45E2-828C-A03B9AD0A8E1}" type="slidenum">
              <a:rPr lang="en-US"/>
              <a:pPr>
                <a:defRPr/>
              </a:pPr>
              <a:t>7</a:t>
            </a:fld>
            <a:endParaRPr lang="en-US" dirty="0"/>
          </a:p>
        </p:txBody>
      </p:sp>
      <p:sp>
        <p:nvSpPr>
          <p:cNvPr id="263170" name="Rectangle 2"/>
          <p:cNvSpPr>
            <a:spLocks noGrp="1" noChangeArrowheads="1"/>
          </p:cNvSpPr>
          <p:nvPr>
            <p:ph type="title" idx="4294967295"/>
          </p:nvPr>
        </p:nvSpPr>
        <p:spPr>
          <a:xfrm>
            <a:off x="1524000" y="254000"/>
            <a:ext cx="7377112" cy="584200"/>
          </a:xfrm>
        </p:spPr>
        <p:txBody>
          <a:bodyPr rtlCol="0">
            <a:normAutofit fontScale="90000"/>
          </a:bodyPr>
          <a:lstStyle/>
          <a:p>
            <a:pPr eaLnBrk="1" fontAlgn="auto" hangingPunct="1">
              <a:spcAft>
                <a:spcPts val="0"/>
              </a:spcAft>
              <a:defRPr/>
            </a:pPr>
            <a:r>
              <a:rPr lang="en-US" dirty="0">
                <a:solidFill>
                  <a:srgbClr val="E80B06"/>
                </a:solidFill>
              </a:rPr>
              <a:t>Major (Class 1) Railroads</a:t>
            </a:r>
            <a:endParaRPr lang="en-US" dirty="0"/>
          </a:p>
        </p:txBody>
      </p:sp>
      <p:pic>
        <p:nvPicPr>
          <p:cNvPr id="61444" name="Picture 3" descr="NS Thorougbred"/>
          <p:cNvPicPr>
            <a:picLocks noChangeAspect="1" noChangeArrowheads="1"/>
          </p:cNvPicPr>
          <p:nvPr/>
        </p:nvPicPr>
        <p:blipFill>
          <a:blip r:embed="rId3" cstate="print"/>
          <a:srcRect/>
          <a:stretch>
            <a:fillRect/>
          </a:stretch>
        </p:blipFill>
        <p:spPr bwMode="auto">
          <a:xfrm>
            <a:off x="5638800" y="2286000"/>
            <a:ext cx="3095625" cy="806450"/>
          </a:xfrm>
          <a:prstGeom prst="rect">
            <a:avLst/>
          </a:prstGeom>
          <a:noFill/>
          <a:ln w="9525">
            <a:noFill/>
            <a:miter lim="800000"/>
            <a:headEnd/>
            <a:tailEnd/>
          </a:ln>
        </p:spPr>
      </p:pic>
      <p:pic>
        <p:nvPicPr>
          <p:cNvPr id="61445" name="Picture 4" descr="CN Logo (Red)"/>
          <p:cNvPicPr>
            <a:picLocks noChangeAspect="1" noChangeArrowheads="1"/>
          </p:cNvPicPr>
          <p:nvPr/>
        </p:nvPicPr>
        <p:blipFill>
          <a:blip r:embed="rId4" cstate="print"/>
          <a:srcRect/>
          <a:stretch>
            <a:fillRect/>
          </a:stretch>
        </p:blipFill>
        <p:spPr bwMode="auto">
          <a:xfrm>
            <a:off x="5334000" y="1066800"/>
            <a:ext cx="2105025" cy="1011237"/>
          </a:xfrm>
          <a:prstGeom prst="rect">
            <a:avLst/>
          </a:prstGeom>
          <a:noFill/>
          <a:ln w="9525">
            <a:noFill/>
            <a:miter lim="800000"/>
            <a:headEnd/>
            <a:tailEnd/>
          </a:ln>
        </p:spPr>
      </p:pic>
      <p:pic>
        <p:nvPicPr>
          <p:cNvPr id="61446" name="Picture 5" descr="CPR logo"/>
          <p:cNvPicPr>
            <a:picLocks noChangeAspect="1" noChangeArrowheads="1"/>
          </p:cNvPicPr>
          <p:nvPr/>
        </p:nvPicPr>
        <p:blipFill>
          <a:blip r:embed="rId5" cstate="print"/>
          <a:srcRect/>
          <a:stretch>
            <a:fillRect/>
          </a:stretch>
        </p:blipFill>
        <p:spPr bwMode="auto">
          <a:xfrm>
            <a:off x="1600200" y="1143000"/>
            <a:ext cx="2816225" cy="960437"/>
          </a:xfrm>
          <a:prstGeom prst="rect">
            <a:avLst/>
          </a:prstGeom>
          <a:noFill/>
          <a:ln w="9525">
            <a:noFill/>
            <a:miter lim="800000"/>
            <a:headEnd/>
            <a:tailEnd/>
          </a:ln>
        </p:spPr>
      </p:pic>
      <p:pic>
        <p:nvPicPr>
          <p:cNvPr id="61447" name="Picture 6" descr="kcs__logo_red"/>
          <p:cNvPicPr>
            <a:picLocks noChangeAspect="1" noChangeArrowheads="1"/>
          </p:cNvPicPr>
          <p:nvPr/>
        </p:nvPicPr>
        <p:blipFill>
          <a:blip r:embed="rId6" cstate="print"/>
          <a:srcRect/>
          <a:stretch>
            <a:fillRect/>
          </a:stretch>
        </p:blipFill>
        <p:spPr bwMode="auto">
          <a:xfrm>
            <a:off x="3733800" y="3276600"/>
            <a:ext cx="1447800" cy="1463675"/>
          </a:xfrm>
          <a:prstGeom prst="rect">
            <a:avLst/>
          </a:prstGeom>
          <a:noFill/>
          <a:ln w="9525">
            <a:noFill/>
            <a:miter lim="800000"/>
            <a:headEnd/>
            <a:tailEnd/>
          </a:ln>
        </p:spPr>
      </p:pic>
      <p:pic>
        <p:nvPicPr>
          <p:cNvPr id="61448" name="Picture 7" descr="BNSF_railway"/>
          <p:cNvPicPr>
            <a:picLocks noChangeAspect="1" noChangeArrowheads="1"/>
          </p:cNvPicPr>
          <p:nvPr/>
        </p:nvPicPr>
        <p:blipFill>
          <a:blip r:embed="rId7" cstate="print"/>
          <a:srcRect/>
          <a:stretch>
            <a:fillRect/>
          </a:stretch>
        </p:blipFill>
        <p:spPr bwMode="auto">
          <a:xfrm>
            <a:off x="457200" y="2362200"/>
            <a:ext cx="3736975" cy="746125"/>
          </a:xfrm>
          <a:prstGeom prst="rect">
            <a:avLst/>
          </a:prstGeom>
          <a:noFill/>
          <a:ln w="9525">
            <a:noFill/>
            <a:miter lim="800000"/>
            <a:headEnd/>
            <a:tailEnd/>
          </a:ln>
        </p:spPr>
      </p:pic>
      <p:pic>
        <p:nvPicPr>
          <p:cNvPr id="61449" name="Picture 8" descr="UP Logo (Hi Contrast Color)"/>
          <p:cNvPicPr>
            <a:picLocks noChangeAspect="1" noChangeArrowheads="1"/>
          </p:cNvPicPr>
          <p:nvPr/>
        </p:nvPicPr>
        <p:blipFill>
          <a:blip r:embed="rId8" cstate="print"/>
          <a:srcRect/>
          <a:stretch>
            <a:fillRect/>
          </a:stretch>
        </p:blipFill>
        <p:spPr bwMode="auto">
          <a:xfrm>
            <a:off x="990600" y="3276600"/>
            <a:ext cx="1404938" cy="1535112"/>
          </a:xfrm>
          <a:prstGeom prst="rect">
            <a:avLst/>
          </a:prstGeom>
          <a:noFill/>
          <a:ln w="9525">
            <a:noFill/>
            <a:miter lim="800000"/>
            <a:headEnd/>
            <a:tailEnd/>
          </a:ln>
        </p:spPr>
      </p:pic>
      <p:sp>
        <p:nvSpPr>
          <p:cNvPr id="61450" name="Text Box 9"/>
          <p:cNvSpPr txBox="1">
            <a:spLocks noChangeArrowheads="1"/>
          </p:cNvSpPr>
          <p:nvPr/>
        </p:nvSpPr>
        <p:spPr bwMode="auto">
          <a:xfrm>
            <a:off x="1403350" y="6173788"/>
            <a:ext cx="6300788" cy="457200"/>
          </a:xfrm>
          <a:prstGeom prst="rect">
            <a:avLst/>
          </a:prstGeom>
          <a:noFill/>
          <a:ln w="9525">
            <a:noFill/>
            <a:miter lim="800000"/>
            <a:headEnd/>
            <a:tailEnd/>
          </a:ln>
        </p:spPr>
        <p:txBody>
          <a:bodyPr wrap="none">
            <a:spAutoFit/>
          </a:bodyPr>
          <a:lstStyle/>
          <a:p>
            <a:r>
              <a:rPr lang="en-US" sz="2400" dirty="0">
                <a:latin typeface="Calibri" pitchFamily="34" charset="0"/>
              </a:rPr>
              <a:t>…and over 500 short line &amp; regional railroads</a:t>
            </a:r>
          </a:p>
        </p:txBody>
      </p:sp>
      <p:pic>
        <p:nvPicPr>
          <p:cNvPr id="61451" name="Picture 10" descr="CSX in Brackets_BLUE-IC"/>
          <p:cNvPicPr>
            <a:picLocks noChangeAspect="1" noChangeArrowheads="1"/>
          </p:cNvPicPr>
          <p:nvPr/>
        </p:nvPicPr>
        <p:blipFill>
          <a:blip r:embed="rId9" cstate="print"/>
          <a:srcRect/>
          <a:stretch>
            <a:fillRect/>
          </a:stretch>
        </p:blipFill>
        <p:spPr bwMode="auto">
          <a:xfrm>
            <a:off x="6096000" y="3505200"/>
            <a:ext cx="2435225" cy="1112838"/>
          </a:xfrm>
          <a:prstGeom prst="rect">
            <a:avLst/>
          </a:prstGeom>
          <a:noFill/>
          <a:ln w="9525">
            <a:noFill/>
            <a:miter lim="800000"/>
            <a:headEnd/>
            <a:tailEnd/>
          </a:ln>
        </p:spPr>
      </p:pic>
      <p:pic>
        <p:nvPicPr>
          <p:cNvPr id="61452" name="Picture 11" descr="Amtrak Logo"/>
          <p:cNvPicPr>
            <a:picLocks noChangeAspect="1" noChangeArrowheads="1"/>
          </p:cNvPicPr>
          <p:nvPr/>
        </p:nvPicPr>
        <p:blipFill>
          <a:blip r:embed="rId10" cstate="print"/>
          <a:srcRect/>
          <a:stretch>
            <a:fillRect/>
          </a:stretch>
        </p:blipFill>
        <p:spPr bwMode="auto">
          <a:xfrm>
            <a:off x="3182938" y="4945063"/>
            <a:ext cx="2562225" cy="1120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5" name="Rectangle 5"/>
          <p:cNvSpPr>
            <a:spLocks noGrp="1" noChangeArrowheads="1"/>
          </p:cNvSpPr>
          <p:nvPr>
            <p:ph type="title"/>
          </p:nvPr>
        </p:nvSpPr>
        <p:spPr>
          <a:xfrm>
            <a:off x="3100388" y="268288"/>
            <a:ext cx="5616575" cy="395287"/>
          </a:xfrm>
        </p:spPr>
        <p:txBody>
          <a:bodyPr rtlCol="0">
            <a:normAutofit fontScale="90000"/>
          </a:bodyPr>
          <a:lstStyle/>
          <a:p>
            <a:pPr eaLnBrk="1" fontAlgn="auto" hangingPunct="1">
              <a:spcAft>
                <a:spcPts val="0"/>
              </a:spcAft>
              <a:defRPr/>
            </a:pPr>
            <a:r>
              <a:rPr lang="en-US" sz="2800" dirty="0">
                <a:solidFill>
                  <a:srgbClr val="0007E1"/>
                </a:solidFill>
              </a:rPr>
              <a:t>North American rail network</a:t>
            </a:r>
            <a:endParaRPr lang="en-US" sz="2400" dirty="0">
              <a:solidFill>
                <a:srgbClr val="0007E1"/>
              </a:solidFill>
            </a:endParaRPr>
          </a:p>
        </p:txBody>
      </p:sp>
      <p:sp>
        <p:nvSpPr>
          <p:cNvPr id="62472" name="Rectangle 7"/>
          <p:cNvSpPr>
            <a:spLocks noGrp="1" noChangeArrowheads="1"/>
          </p:cNvSpPr>
          <p:nvPr>
            <p:ph idx="1"/>
          </p:nvPr>
        </p:nvSpPr>
        <p:spPr>
          <a:xfrm>
            <a:off x="174625" y="1109663"/>
            <a:ext cx="2311400" cy="5748337"/>
          </a:xfrm>
        </p:spPr>
        <p:txBody>
          <a:bodyPr/>
          <a:lstStyle/>
          <a:p>
            <a:pPr marL="171450" indent="-171450" eaLnBrk="1" hangingPunct="1"/>
            <a:r>
              <a:rPr lang="en-US" sz="1800" smtClean="0"/>
              <a:t>6 large North American freight railroads</a:t>
            </a:r>
          </a:p>
          <a:p>
            <a:pPr marL="403225" lvl="1" indent="-117475" eaLnBrk="1" hangingPunct="1"/>
            <a:r>
              <a:rPr lang="en-US" sz="1800" b="1" smtClean="0"/>
              <a:t>CSX &amp; NS</a:t>
            </a:r>
            <a:r>
              <a:rPr lang="en-US" sz="1800" smtClean="0"/>
              <a:t> in</a:t>
            </a:r>
            <a:br>
              <a:rPr lang="en-US" sz="1800" smtClean="0"/>
            </a:br>
            <a:r>
              <a:rPr lang="en-US" sz="1800" smtClean="0"/>
              <a:t>eastern US</a:t>
            </a:r>
          </a:p>
          <a:p>
            <a:pPr marL="403225" lvl="1" indent="-117475" eaLnBrk="1" hangingPunct="1"/>
            <a:r>
              <a:rPr lang="en-US" sz="1800" b="1" smtClean="0"/>
              <a:t>BNSF &amp; UP</a:t>
            </a:r>
            <a:r>
              <a:rPr lang="en-US" sz="1800" smtClean="0"/>
              <a:t/>
            </a:r>
            <a:br>
              <a:rPr lang="en-US" sz="1800" smtClean="0"/>
            </a:br>
            <a:r>
              <a:rPr lang="en-US" sz="1800" smtClean="0"/>
              <a:t>in west</a:t>
            </a:r>
          </a:p>
          <a:p>
            <a:pPr marL="403225" lvl="1" indent="-117475" eaLnBrk="1" hangingPunct="1"/>
            <a:r>
              <a:rPr lang="en-US" sz="1800" b="1" smtClean="0"/>
              <a:t>CN &amp; CP</a:t>
            </a:r>
            <a:r>
              <a:rPr lang="en-US" sz="1800" smtClean="0"/>
              <a:t> in Canada &amp;</a:t>
            </a:r>
            <a:br>
              <a:rPr lang="en-US" sz="1800" smtClean="0"/>
            </a:br>
            <a:r>
              <a:rPr lang="en-US" sz="1800" smtClean="0"/>
              <a:t>central US</a:t>
            </a:r>
          </a:p>
          <a:p>
            <a:pPr marL="171450" indent="-171450" eaLnBrk="1" hangingPunct="1"/>
            <a:r>
              <a:rPr lang="en-US" sz="1800" b="1" smtClean="0"/>
              <a:t>KCS</a:t>
            </a:r>
            <a:r>
              <a:rPr lang="en-US" sz="1800" smtClean="0"/>
              <a:t> is a medium sized railroad in central US</a:t>
            </a:r>
          </a:p>
          <a:p>
            <a:pPr marL="171450" indent="-171450" eaLnBrk="1" hangingPunct="1"/>
            <a:r>
              <a:rPr lang="en-US" sz="1800" b="1" smtClean="0"/>
              <a:t>Amtrak</a:t>
            </a:r>
            <a:r>
              <a:rPr lang="en-US" sz="1800" smtClean="0"/>
              <a:t> operates passenger trains primarily on freight railroads’ trackage throughout US</a:t>
            </a:r>
          </a:p>
        </p:txBody>
      </p:sp>
      <p:sp>
        <p:nvSpPr>
          <p:cNvPr id="8" name="Slide Number Placeholder 5"/>
          <p:cNvSpPr>
            <a:spLocks noGrp="1"/>
          </p:cNvSpPr>
          <p:nvPr>
            <p:ph type="sldNum" sz="quarter" idx="12"/>
          </p:nvPr>
        </p:nvSpPr>
        <p:spPr/>
        <p:txBody>
          <a:bodyPr/>
          <a:lstStyle/>
          <a:p>
            <a:pPr>
              <a:defRPr/>
            </a:pPr>
            <a:fld id="{FAB535C9-B9CD-4C30-B388-15A186365884}" type="slidenum">
              <a:rPr lang="en-US"/>
              <a:pPr>
                <a:defRPr/>
              </a:pPr>
              <a:t>8</a:t>
            </a:fld>
            <a:endParaRPr lang="en-US" dirty="0"/>
          </a:p>
        </p:txBody>
      </p:sp>
      <p:sp>
        <p:nvSpPr>
          <p:cNvPr id="62467" name="Rectangle 2"/>
          <p:cNvSpPr>
            <a:spLocks noChangeArrowheads="1"/>
          </p:cNvSpPr>
          <p:nvPr/>
        </p:nvSpPr>
        <p:spPr bwMode="auto">
          <a:xfrm>
            <a:off x="2479675" y="57150"/>
            <a:ext cx="6607175" cy="6034088"/>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pic>
        <p:nvPicPr>
          <p:cNvPr id="62468" name="Picture 3"/>
          <p:cNvPicPr>
            <a:picLocks noChangeAspect="1" noChangeArrowheads="1"/>
          </p:cNvPicPr>
          <p:nvPr/>
        </p:nvPicPr>
        <p:blipFill>
          <a:blip r:embed="rId3" cstate="print"/>
          <a:srcRect/>
          <a:stretch>
            <a:fillRect/>
          </a:stretch>
        </p:blipFill>
        <p:spPr bwMode="auto">
          <a:xfrm>
            <a:off x="2527300" y="98425"/>
            <a:ext cx="6537325" cy="5973763"/>
          </a:xfrm>
          <a:prstGeom prst="rect">
            <a:avLst/>
          </a:prstGeom>
          <a:solidFill>
            <a:schemeClr val="tx1"/>
          </a:solidFill>
          <a:ln w="9525">
            <a:noFill/>
            <a:miter lim="800000"/>
            <a:headEnd/>
            <a:tailEnd/>
          </a:ln>
        </p:spPr>
      </p:pic>
      <p:sp>
        <p:nvSpPr>
          <p:cNvPr id="62469" name="Text Box 4"/>
          <p:cNvSpPr txBox="1">
            <a:spLocks noChangeArrowheads="1"/>
          </p:cNvSpPr>
          <p:nvPr/>
        </p:nvSpPr>
        <p:spPr bwMode="auto">
          <a:xfrm>
            <a:off x="6756400" y="6400800"/>
            <a:ext cx="2065338" cy="338138"/>
          </a:xfrm>
          <a:prstGeom prst="rect">
            <a:avLst/>
          </a:prstGeom>
          <a:noFill/>
          <a:ln w="9525">
            <a:noFill/>
            <a:miter lim="800000"/>
            <a:headEnd/>
            <a:tailEnd/>
          </a:ln>
        </p:spPr>
        <p:txBody>
          <a:bodyPr wrap="none">
            <a:spAutoFit/>
          </a:bodyPr>
          <a:lstStyle/>
          <a:p>
            <a:r>
              <a:rPr lang="en-US" sz="1600">
                <a:latin typeface="Calibri" pitchFamily="34" charset="0"/>
              </a:rPr>
              <a:t>(From Vantuono 2000)</a:t>
            </a:r>
            <a:endParaRPr lang="en-US">
              <a:latin typeface="Calibri" pitchFamily="34" charset="0"/>
            </a:endParaRPr>
          </a:p>
        </p:txBody>
      </p:sp>
      <p:sp>
        <p:nvSpPr>
          <p:cNvPr id="62471" name="Rectangle 6"/>
          <p:cNvSpPr>
            <a:spLocks noChangeArrowheads="1"/>
          </p:cNvSpPr>
          <p:nvPr/>
        </p:nvSpPr>
        <p:spPr bwMode="auto">
          <a:xfrm>
            <a:off x="38100" y="57150"/>
            <a:ext cx="2392363" cy="946150"/>
          </a:xfrm>
          <a:prstGeom prst="rect">
            <a:avLst/>
          </a:prstGeom>
          <a:noFill/>
          <a:ln w="9525">
            <a:noFill/>
            <a:miter lim="800000"/>
            <a:headEnd/>
            <a:tailEnd/>
          </a:ln>
        </p:spPr>
        <p:txBody>
          <a:bodyPr>
            <a:spAutoFit/>
          </a:bodyPr>
          <a:lstStyle/>
          <a:p>
            <a:pPr marL="231775" indent="-231775" algn="ctr"/>
            <a:r>
              <a:rPr lang="en-US" sz="2800" b="1">
                <a:solidFill>
                  <a:srgbClr val="E62600"/>
                </a:solidFill>
                <a:latin typeface="Calibri" pitchFamily="34" charset="0"/>
              </a:rPr>
              <a:t>Major freight railroads</a:t>
            </a:r>
            <a:endParaRPr lang="en-US" sz="2800">
              <a:solidFill>
                <a:srgbClr val="E62600"/>
              </a:solidFill>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b="1" dirty="0" smtClean="0"/>
              <a:t>Primary U.S. Railroads -- 2011</a:t>
            </a:r>
          </a:p>
        </p:txBody>
      </p:sp>
      <p:sp>
        <p:nvSpPr>
          <p:cNvPr id="9219" name="Rectangle 3"/>
          <p:cNvSpPr>
            <a:spLocks noGrp="1" noChangeArrowheads="1"/>
          </p:cNvSpPr>
          <p:nvPr>
            <p:ph idx="1"/>
          </p:nvPr>
        </p:nvSpPr>
        <p:spPr/>
        <p:txBody>
          <a:bodyPr/>
          <a:lstStyle/>
          <a:p>
            <a:pPr eaLnBrk="1" hangingPunct="1"/>
            <a:r>
              <a:rPr lang="en-US" smtClean="0"/>
              <a:t>Big Four</a:t>
            </a:r>
          </a:p>
          <a:p>
            <a:pPr lvl="1" eaLnBrk="1" hangingPunct="1"/>
            <a:r>
              <a:rPr lang="en-US" smtClean="0"/>
              <a:t>East</a:t>
            </a:r>
          </a:p>
          <a:p>
            <a:pPr lvl="2" eaLnBrk="1" hangingPunct="1"/>
            <a:r>
              <a:rPr lang="en-US" b="1" smtClean="0">
                <a:solidFill>
                  <a:srgbClr val="FF0000"/>
                </a:solidFill>
              </a:rPr>
              <a:t>CSX Transportation</a:t>
            </a:r>
            <a:r>
              <a:rPr lang="en-US" smtClean="0"/>
              <a:t> – merger of Chessie system (C&amp;O, B&amp;O, WM) and Seaboard System (ACL, SAL, L&amp;N), also 42% of Conrail (NYC Portion)</a:t>
            </a:r>
          </a:p>
          <a:p>
            <a:pPr lvl="2" eaLnBrk="1" hangingPunct="1"/>
            <a:r>
              <a:rPr lang="en-US" b="1" smtClean="0">
                <a:solidFill>
                  <a:srgbClr val="FF0000"/>
                </a:solidFill>
              </a:rPr>
              <a:t>Norfolk Southern Corp.</a:t>
            </a:r>
            <a:r>
              <a:rPr lang="en-US" smtClean="0"/>
              <a:t> – merger of Norfolk &amp; Western (Wabash, Nickle Plate) and Southern System, also 58% of Conrail (Pensy portion)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93</TotalTime>
  <Words>557</Words>
  <Application>Microsoft Office PowerPoint</Application>
  <PresentationFormat>On-screen Show (4:3)</PresentationFormat>
  <Paragraphs>130</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Foundry</vt:lpstr>
      <vt:lpstr>CE 533 Introduction to Rail Transportation (1)</vt:lpstr>
      <vt:lpstr>Railroad Industry – “Defined”</vt:lpstr>
      <vt:lpstr>Railroad Industry –“Classifications”</vt:lpstr>
      <vt:lpstr>Slide 4</vt:lpstr>
      <vt:lpstr>Slide 5</vt:lpstr>
      <vt:lpstr>Slide 6</vt:lpstr>
      <vt:lpstr>Major (Class 1) Railroads</vt:lpstr>
      <vt:lpstr>North American rail network</vt:lpstr>
      <vt:lpstr>Primary U.S. Railroads -- 2011</vt:lpstr>
      <vt:lpstr>Slide 10</vt:lpstr>
      <vt:lpstr>Slide 11</vt:lpstr>
      <vt:lpstr>Primary U.S. Railroads -- 2011</vt:lpstr>
      <vt:lpstr>Slide 13</vt:lpstr>
      <vt:lpstr>Slide 14</vt:lpstr>
      <vt:lpstr>Primary U.S. Railroads -- 2011</vt:lpstr>
      <vt:lpstr>Canadian National</vt:lpstr>
      <vt:lpstr>Canadian Pacific</vt:lpstr>
      <vt:lpstr>Slide 18</vt:lpstr>
      <vt:lpstr>Primary U.S. Railroads -- 2011</vt:lpstr>
      <vt:lpstr>Florida East Coast</vt:lpstr>
      <vt:lpstr>Slide 21</vt:lpstr>
      <vt:lpstr>Slide 22</vt:lpstr>
      <vt:lpstr>Slide 23</vt:lpstr>
      <vt:lpstr>Slide 24</vt:lpstr>
      <vt:lpstr>Slide 25</vt:lpstr>
      <vt:lpstr>Slide 26</vt:lpstr>
      <vt:lpstr>Slide 27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533 Introduction to Rail Transportation (1)</dc:title>
  <dc:creator>Rachel Nichols</dc:creator>
  <cp:lastModifiedBy>Rachel Nichols</cp:lastModifiedBy>
  <cp:revision>5</cp:revision>
  <dcterms:created xsi:type="dcterms:W3CDTF">2010-12-10T04:09:03Z</dcterms:created>
  <dcterms:modified xsi:type="dcterms:W3CDTF">2011-01-10T14:59:11Z</dcterms:modified>
</cp:coreProperties>
</file>